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301" r:id="rId6"/>
    <p:sldId id="302" r:id="rId7"/>
    <p:sldId id="303" r:id="rId8"/>
    <p:sldId id="304" r:id="rId9"/>
    <p:sldId id="305" r:id="rId10"/>
    <p:sldId id="306" r:id="rId11"/>
    <p:sldId id="307" r:id="rId12"/>
    <p:sldId id="298" r:id="rId13"/>
    <p:sldId id="309" r:id="rId14"/>
    <p:sldId id="285" r:id="rId15"/>
    <p:sldId id="270" r:id="rId16"/>
    <p:sldId id="290" r:id="rId17"/>
    <p:sldId id="300" r:id="rId18"/>
    <p:sldId id="289" r:id="rId19"/>
    <p:sldId id="286" r:id="rId20"/>
    <p:sldId id="282" r:id="rId21"/>
    <p:sldId id="287" r:id="rId22"/>
    <p:sldId id="288" r:id="rId23"/>
    <p:sldId id="310" r:id="rId24"/>
    <p:sldId id="31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595" autoAdjust="0"/>
  </p:normalViewPr>
  <p:slideViewPr>
    <p:cSldViewPr snapToGrid="0">
      <p:cViewPr varScale="1">
        <p:scale>
          <a:sx n="89" d="100"/>
          <a:sy n="89" d="100"/>
        </p:scale>
        <p:origin x="418" y="82"/>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439A-4B64-8190-AED9A77092CE}"/>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439A-4B64-8190-AED9A77092CE}"/>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439A-4B64-8190-AED9A77092CE}"/>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439A-4B64-8190-AED9A77092C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39A-4B64-8190-AED9A77092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E69B-4764-A905-B46FA258CC8A}"/>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5-E69B-4764-A905-B46FA258CC8A}"/>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2-E69B-4764-A905-B46FA258CC8A}"/>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E69B-4764-A905-B46FA258CC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69B-4764-A905-B46FA258CC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F878-47F7-914D-F3CEAF5E3135}"/>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F878-47F7-914D-F3CEAF5E3135}"/>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F878-47F7-914D-F3CEAF5E3135}"/>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F878-47F7-914D-F3CEAF5E313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F878-47F7-914D-F3CEAF5E313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2-856E-4C44-82E1-56CFB71667FE}"/>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5-856E-4C44-82E1-56CFB71667FE}"/>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856E-4C44-82E1-56CFB71667FE}"/>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856E-4C44-82E1-56CFB71667F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856E-4C44-82E1-56CFB71667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11/20/2024</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11/20/2024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8</a:t>
            </a:fld>
            <a:endParaRPr lang="en-US" dirty="0"/>
          </a:p>
        </p:txBody>
      </p:sp>
    </p:spTree>
    <p:extLst>
      <p:ext uri="{BB962C8B-B14F-4D97-AF65-F5344CB8AC3E}">
        <p14:creationId xmlns:p14="http://schemas.microsoft.com/office/powerpoint/2010/main" val="371708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12</a:t>
            </a:fld>
            <a:endParaRPr lang="en-US" dirty="0"/>
          </a:p>
        </p:txBody>
      </p:sp>
    </p:spTree>
    <p:extLst>
      <p:ext uri="{BB962C8B-B14F-4D97-AF65-F5344CB8AC3E}">
        <p14:creationId xmlns:p14="http://schemas.microsoft.com/office/powerpoint/2010/main" val="3579154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13</a:t>
            </a:fld>
            <a:endParaRPr lang="en-US" dirty="0"/>
          </a:p>
        </p:txBody>
      </p:sp>
    </p:spTree>
    <p:extLst>
      <p:ext uri="{BB962C8B-B14F-4D97-AF65-F5344CB8AC3E}">
        <p14:creationId xmlns:p14="http://schemas.microsoft.com/office/powerpoint/2010/main" val="414393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14</a:t>
            </a:fld>
            <a:endParaRPr lang="en-US" dirty="0"/>
          </a:p>
        </p:txBody>
      </p:sp>
    </p:spTree>
    <p:extLst>
      <p:ext uri="{BB962C8B-B14F-4D97-AF65-F5344CB8AC3E}">
        <p14:creationId xmlns:p14="http://schemas.microsoft.com/office/powerpoint/2010/main" val="1119380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20</a:t>
            </a:fld>
            <a:endParaRPr lang="en-US" dirty="0"/>
          </a:p>
        </p:txBody>
      </p:sp>
    </p:spTree>
    <p:extLst>
      <p:ext uri="{BB962C8B-B14F-4D97-AF65-F5344CB8AC3E}">
        <p14:creationId xmlns:p14="http://schemas.microsoft.com/office/powerpoint/2010/main" val="334534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dirty="0"/>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dirty="0"/>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7.xml"/><Relationship Id="rId5" Type="http://schemas.openxmlformats.org/officeDocument/2006/relationships/image" Target="../media/image16.jpe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1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ridge and cables">
            <a:extLst>
              <a:ext uri="{FF2B5EF4-FFF2-40B4-BE49-F238E27FC236}">
                <a16:creationId xmlns:a16="http://schemas.microsoft.com/office/drawing/2014/main" id="{96D6DE01-D902-4482-9C44-25411826C9A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838200" y="4636008"/>
            <a:ext cx="9144000" cy="1107959"/>
          </a:xfrm>
        </p:spPr>
        <p:txBody>
          <a:bodyPr anchor="b"/>
          <a:lstStyle/>
          <a:p>
            <a:r>
              <a:rPr lang="en-US" dirty="0"/>
              <a:t>PITCH DECK</a:t>
            </a:r>
          </a:p>
        </p:txBody>
      </p:sp>
      <p:sp>
        <p:nvSpPr>
          <p:cNvPr id="5" name="Text Placeholder 4">
            <a:extLst>
              <a:ext uri="{FF2B5EF4-FFF2-40B4-BE49-F238E27FC236}">
                <a16:creationId xmlns:a16="http://schemas.microsoft.com/office/drawing/2014/main" id="{3B95A575-4944-44FE-8343-886F3F62894C}"/>
              </a:ext>
            </a:extLst>
          </p:cNvPr>
          <p:cNvSpPr>
            <a:spLocks noGrp="1"/>
          </p:cNvSpPr>
          <p:nvPr>
            <p:ph type="body" sz="quarter" idx="13"/>
          </p:nvPr>
        </p:nvSpPr>
        <p:spPr>
          <a:xfrm>
            <a:off x="841248" y="5742432"/>
            <a:ext cx="7953375" cy="457200"/>
          </a:xfrm>
        </p:spPr>
        <p:txBody>
          <a:bodyPr/>
          <a:lstStyle/>
          <a:p>
            <a:r>
              <a:rPr lang="en-US" dirty="0"/>
              <a:t>Mirjam Nilsson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image of bar graphs&#10;">
            <a:extLst>
              <a:ext uri="{FF2B5EF4-FFF2-40B4-BE49-F238E27FC236}">
                <a16:creationId xmlns:a16="http://schemas.microsoft.com/office/drawing/2014/main" id="{1D2A9476-0B6C-45AA-9858-11D33F36A0DA}"/>
              </a:ext>
            </a:extLst>
          </p:cNvPr>
          <p:cNvPicPr>
            <a:picLocks noGrp="1" noChangeAspect="1"/>
          </p:cNvPicPr>
          <p:nvPr>
            <p:ph type="pic" sz="quarter" idx="34"/>
          </p:nvPr>
        </p:nvPicPr>
        <p:blipFill rotWithShape="1">
          <a:blip r:embed="rId2" cstate="screen">
            <a:extLst>
              <a:ext uri="{28A0092B-C50C-407E-A947-70E740481C1C}">
                <a14:useLocalDpi xmlns:a14="http://schemas.microsoft.com/office/drawing/2010/main"/>
              </a:ext>
            </a:extLst>
          </a:blip>
          <a:srcRect l="6" r="6"/>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COMPARISON</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069848" y="2121408"/>
            <a:ext cx="2560320" cy="914400"/>
          </a:xfrm>
        </p:spPr>
        <p:txBody>
          <a:bodyPr>
            <a:normAutofit/>
          </a:bodyPr>
          <a:lstStyle/>
          <a:p>
            <a:r>
              <a:rPr lang="en-ZA" dirty="0"/>
              <a:t>$3B</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800600" y="2121408"/>
            <a:ext cx="2560320" cy="914400"/>
          </a:xfrm>
        </p:spPr>
        <p:txBody>
          <a:bodyPr/>
          <a:lstStyle/>
          <a:p>
            <a:r>
              <a:rPr lang="en-ZA" dirty="0"/>
              <a:t>$2B</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8531351" y="2121408"/>
            <a:ext cx="2592505" cy="914400"/>
          </a:xfrm>
        </p:spPr>
        <p:txBody>
          <a:bodyPr/>
          <a:lstStyle/>
          <a:p>
            <a:r>
              <a:rPr lang="en-ZA" dirty="0"/>
              <a:t>$1B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5"/>
          </p:nvPr>
        </p:nvSpPr>
        <p:spPr>
          <a:xfrm>
            <a:off x="1069848" y="3730752"/>
            <a:ext cx="2560320" cy="1188720"/>
          </a:xfrm>
        </p:spPr>
        <p:txBody>
          <a:bodyPr/>
          <a:lstStyle/>
          <a:p>
            <a:r>
              <a:rPr lang="en-ZA" dirty="0"/>
              <a:t>Opportunity to build</a:t>
            </a:r>
          </a:p>
          <a:p>
            <a:r>
              <a:rPr lang="en-ZA" noProof="1"/>
              <a:t>Addressable market</a:t>
            </a:r>
            <a:endParaRPr lang="en-ZA" dirty="0"/>
          </a:p>
          <a:p>
            <a:endParaRPr lang="en-ZA" dirty="0"/>
          </a:p>
        </p:txBody>
      </p:sp>
      <p:sp>
        <p:nvSpPr>
          <p:cNvPr id="40" name="Text Placeholder 39">
            <a:extLst>
              <a:ext uri="{FF2B5EF4-FFF2-40B4-BE49-F238E27FC236}">
                <a16:creationId xmlns:a16="http://schemas.microsoft.com/office/drawing/2014/main" id="{FDC3A9B5-5598-4CD5-88DB-141F093C2F5C}"/>
              </a:ext>
            </a:extLst>
          </p:cNvPr>
          <p:cNvSpPr>
            <a:spLocks noGrp="1"/>
          </p:cNvSpPr>
          <p:nvPr>
            <p:ph type="body" sz="quarter" idx="36"/>
          </p:nvPr>
        </p:nvSpPr>
        <p:spPr>
          <a:xfrm>
            <a:off x="4800600" y="3730752"/>
            <a:ext cx="2560320" cy="1188720"/>
          </a:xfrm>
        </p:spPr>
        <p:txBody>
          <a:bodyPr/>
          <a:lstStyle/>
          <a:p>
            <a:r>
              <a:rPr lang="en-ZA" dirty="0"/>
              <a:t>Freedom to invent</a:t>
            </a:r>
          </a:p>
          <a:p>
            <a:r>
              <a:rPr lang="en-US" dirty="0"/>
              <a:t>Serviceable market</a:t>
            </a:r>
            <a:endParaRPr lang="en-ZA" dirty="0"/>
          </a:p>
          <a:p>
            <a:endParaRPr lang="en-US" dirty="0"/>
          </a:p>
        </p:txBody>
      </p:sp>
      <p:sp>
        <p:nvSpPr>
          <p:cNvPr id="41" name="Text Placeholder 40">
            <a:extLst>
              <a:ext uri="{FF2B5EF4-FFF2-40B4-BE49-F238E27FC236}">
                <a16:creationId xmlns:a16="http://schemas.microsoft.com/office/drawing/2014/main" id="{624C0B95-53C2-4500-8EAE-8B7F73AAE5B5}"/>
              </a:ext>
            </a:extLst>
          </p:cNvPr>
          <p:cNvSpPr>
            <a:spLocks noGrp="1"/>
          </p:cNvSpPr>
          <p:nvPr>
            <p:ph type="body" sz="quarter" idx="37"/>
          </p:nvPr>
        </p:nvSpPr>
        <p:spPr>
          <a:xfrm>
            <a:off x="8531352" y="3730752"/>
            <a:ext cx="2560320" cy="1188720"/>
          </a:xfrm>
        </p:spPr>
        <p:txBody>
          <a:bodyPr/>
          <a:lstStyle/>
          <a:p>
            <a:r>
              <a:rPr lang="en-ZA" dirty="0"/>
              <a:t>Few competitors</a:t>
            </a:r>
          </a:p>
          <a:p>
            <a:r>
              <a:rPr lang="en-ZA" noProof="1"/>
              <a:t>Obtainable market</a:t>
            </a:r>
            <a:endParaRPr lang="en-US" dirty="0"/>
          </a:p>
          <a:p>
            <a:endParaRPr lang="en-ZA" dirty="0"/>
          </a:p>
          <a:p>
            <a:endParaRPr lang="en-US" dirty="0"/>
          </a:p>
        </p:txBody>
      </p:sp>
      <p:sp>
        <p:nvSpPr>
          <p:cNvPr id="2" name="Date Placeholder 1">
            <a:extLst>
              <a:ext uri="{FF2B5EF4-FFF2-40B4-BE49-F238E27FC236}">
                <a16:creationId xmlns:a16="http://schemas.microsoft.com/office/drawing/2014/main" id="{7BAFA976-C9B1-4553-9357-32CAEBA1BA36}"/>
              </a:ext>
            </a:extLst>
          </p:cNvPr>
          <p:cNvSpPr>
            <a:spLocks noGrp="1"/>
          </p:cNvSpPr>
          <p:nvPr>
            <p:ph type="dt" sz="half" idx="38"/>
          </p:nvPr>
        </p:nvSpPr>
        <p:spPr>
          <a:xfrm>
            <a:off x="838200" y="6356350"/>
            <a:ext cx="2743200" cy="365125"/>
          </a:xfrm>
        </p:spPr>
        <p:txBody>
          <a:bodyPr/>
          <a:lstStyle/>
          <a:p>
            <a:r>
              <a:rPr lang="en-US" dirty="0"/>
              <a:t>7/14/20XX</a:t>
            </a:r>
          </a:p>
        </p:txBody>
      </p:sp>
    </p:spTree>
    <p:extLst>
      <p:ext uri="{BB962C8B-B14F-4D97-AF65-F5344CB8AC3E}">
        <p14:creationId xmlns:p14="http://schemas.microsoft.com/office/powerpoint/2010/main" val="1689019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sz="quarter" idx="25"/>
          </p:nvPr>
        </p:nvSpPr>
        <p:spPr>
          <a:xfrm>
            <a:off x="3048000" y="1690688"/>
            <a:ext cx="9144000" cy="3886200"/>
          </a:xfrm>
        </p:spPr>
        <p:txBody>
          <a:bodyPr/>
          <a:lstStyle/>
          <a:p>
            <a:r>
              <a:rPr lang="en-ZA" dirty="0"/>
              <a:t>CONTOSO</a:t>
            </a:r>
          </a:p>
        </p:txBody>
      </p:sp>
      <p:sp>
        <p:nvSpPr>
          <p:cNvPr id="10" name="Content Placeholder 9">
            <a:extLst>
              <a:ext uri="{FF2B5EF4-FFF2-40B4-BE49-F238E27FC236}">
                <a16:creationId xmlns:a16="http://schemas.microsoft.com/office/drawing/2014/main" id="{14671EBE-B721-4278-A276-75F44D556D20}"/>
              </a:ext>
            </a:extLst>
          </p:cNvPr>
          <p:cNvSpPr>
            <a:spLocks noGrp="1"/>
          </p:cNvSpPr>
          <p:nvPr>
            <p:ph sz="half" idx="2"/>
          </p:nvPr>
        </p:nvSpPr>
        <p:spPr>
          <a:xfrm>
            <a:off x="3392488" y="2686050"/>
            <a:ext cx="3657600" cy="2743200"/>
          </a:xfrm>
        </p:spPr>
        <p:txBody>
          <a:bodyPr/>
          <a:lstStyle/>
          <a:p>
            <a:r>
              <a:rPr lang="en-ZA" noProof="1"/>
              <a:t>Our product is priced below that of other financial management tools on the market</a:t>
            </a:r>
          </a:p>
          <a:p>
            <a:endParaRPr lang="en-ZA" noProof="1"/>
          </a:p>
          <a:p>
            <a:r>
              <a:rPr lang="en-ZA" noProof="1"/>
              <a:t>Simple and easy to use app and website, compared to the complex tools of the competitors</a:t>
            </a:r>
          </a:p>
          <a:p>
            <a:endParaRPr lang="en-ZA" noProof="1"/>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629525" y="1919288"/>
            <a:ext cx="3657600" cy="640080"/>
          </a:xfrm>
        </p:spPr>
        <p:txBody>
          <a:bodyPr/>
          <a:lstStyle/>
          <a:p>
            <a:r>
              <a:rPr lang="en-US" dirty="0"/>
              <a:t>COMPETITORS</a:t>
            </a:r>
          </a:p>
        </p:txBody>
      </p:sp>
      <p:sp>
        <p:nvSpPr>
          <p:cNvPr id="2" name="Content Placeholder 1">
            <a:extLst>
              <a:ext uri="{FF2B5EF4-FFF2-40B4-BE49-F238E27FC236}">
                <a16:creationId xmlns:a16="http://schemas.microsoft.com/office/drawing/2014/main" id="{2972E633-D3D4-4B6D-909F-937FED844C4A}"/>
              </a:ext>
            </a:extLst>
          </p:cNvPr>
          <p:cNvSpPr>
            <a:spLocks noGrp="1"/>
          </p:cNvSpPr>
          <p:nvPr>
            <p:ph sz="quarter" idx="4"/>
          </p:nvPr>
        </p:nvSpPr>
        <p:spPr>
          <a:xfrm>
            <a:off x="7629525" y="2686050"/>
            <a:ext cx="3657600" cy="2743200"/>
          </a:xfrm>
        </p:spPr>
        <p:txBody>
          <a:bodyPr/>
          <a:lstStyle/>
          <a:p>
            <a:r>
              <a:rPr lang="en-ZA" noProof="1"/>
              <a:t>Company A</a:t>
            </a:r>
            <a:br>
              <a:rPr lang="en-ZA" noProof="1"/>
            </a:br>
            <a:r>
              <a:rPr lang="en-ZA" noProof="1"/>
              <a:t>Product is more expensive</a:t>
            </a:r>
          </a:p>
          <a:p>
            <a:endParaRPr lang="en-ZA" noProof="1"/>
          </a:p>
          <a:p>
            <a:r>
              <a:rPr lang="en-ZA" noProof="1"/>
              <a:t>Companies B &amp; C </a:t>
            </a:r>
            <a:br>
              <a:rPr lang="en-ZA" noProof="1"/>
            </a:br>
            <a:r>
              <a:rPr lang="en-ZA" noProof="1"/>
              <a:t>Product is expensive and inconvenient to use</a:t>
            </a:r>
          </a:p>
          <a:p>
            <a:endParaRPr lang="en-ZA" noProof="1"/>
          </a:p>
          <a:p>
            <a:r>
              <a:rPr lang="en-ZA" noProof="1"/>
              <a:t>Companies D &amp; E</a:t>
            </a:r>
            <a:br>
              <a:rPr lang="en-ZA" noProof="1"/>
            </a:br>
            <a:r>
              <a:rPr lang="en-ZA" noProof="1"/>
              <a:t>Product is affordable, but inconvenient to use</a:t>
            </a:r>
          </a:p>
        </p:txBody>
      </p:sp>
      <p:sp>
        <p:nvSpPr>
          <p:cNvPr id="22" name="Date Placeholder 21">
            <a:extLst>
              <a:ext uri="{FF2B5EF4-FFF2-40B4-BE49-F238E27FC236}">
                <a16:creationId xmlns:a16="http://schemas.microsoft.com/office/drawing/2014/main" id="{0892EE2B-E8C5-4129-9850-04151ED0A218}"/>
              </a:ext>
            </a:extLst>
          </p:cNvPr>
          <p:cNvSpPr>
            <a:spLocks noGrp="1"/>
          </p:cNvSpPr>
          <p:nvPr>
            <p:ph type="dt" sz="half" idx="10"/>
          </p:nvPr>
        </p:nvSpPr>
        <p:spPr>
          <a:xfrm>
            <a:off x="838200" y="6356350"/>
            <a:ext cx="2743200" cy="365125"/>
          </a:xfrm>
        </p:spPr>
        <p:txBody>
          <a:bodyPr/>
          <a:lstStyle/>
          <a:p>
            <a:r>
              <a:rPr lang="en-US" dirty="0"/>
              <a:t>7/14/20XX</a:t>
            </a:r>
          </a:p>
        </p:txBody>
      </p:sp>
      <p:sp>
        <p:nvSpPr>
          <p:cNvPr id="23" name="Footer Placeholder 22">
            <a:extLst>
              <a:ext uri="{FF2B5EF4-FFF2-40B4-BE49-F238E27FC236}">
                <a16:creationId xmlns:a16="http://schemas.microsoft.com/office/drawing/2014/main" id="{B5D1873B-E191-492D-8A88-5BC543251AA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8293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GROWTH STRATEGY</a:t>
            </a:r>
          </a:p>
        </p:txBody>
      </p:sp>
      <p:sp>
        <p:nvSpPr>
          <p:cNvPr id="16" name="Text Placeholder 15">
            <a:extLst>
              <a:ext uri="{FF2B5EF4-FFF2-40B4-BE49-F238E27FC236}">
                <a16:creationId xmlns:a16="http://schemas.microsoft.com/office/drawing/2014/main" id="{7A222B6F-BB67-4A4C-8885-56E895268E02}"/>
              </a:ext>
            </a:extLst>
          </p:cNvPr>
          <p:cNvSpPr>
            <a:spLocks noGrp="1"/>
          </p:cNvSpPr>
          <p:nvPr>
            <p:ph type="body" sz="quarter" idx="39"/>
          </p:nvPr>
        </p:nvSpPr>
        <p:spPr>
          <a:xfrm>
            <a:off x="1066800" y="1525143"/>
            <a:ext cx="10058400" cy="548640"/>
          </a:xfrm>
        </p:spPr>
        <p:txBody>
          <a:bodyPr>
            <a:normAutofit/>
          </a:bodyPr>
          <a:lstStyle/>
          <a:p>
            <a:r>
              <a:rPr lang="en-ZA" dirty="0"/>
              <a:t>How we’ll scale in the future</a:t>
            </a:r>
          </a:p>
          <a:p>
            <a:endParaRPr lang="en-US" dirty="0"/>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dirty="0"/>
              <a:t>FEB 20XX</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673352" y="3584448"/>
            <a:ext cx="2468880" cy="1371600"/>
          </a:xfrm>
        </p:spPr>
        <p:txBody>
          <a:bodyPr>
            <a:normAutofit/>
          </a:bodyPr>
          <a:lstStyle/>
          <a:p>
            <a:r>
              <a:rPr lang="en-US" dirty="0"/>
              <a:t>Roll out product to local businesses to help establish the product</a:t>
            </a:r>
          </a:p>
          <a:p>
            <a:endParaRPr lang="en-US" dirty="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r>
              <a:rPr lang="en-US" dirty="0"/>
              <a:t>MAY 20XX</a:t>
            </a:r>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873775" y="3584448"/>
            <a:ext cx="2468880" cy="1371600"/>
          </a:xfrm>
        </p:spPr>
        <p:txBody>
          <a:bodyPr>
            <a:normAutofit/>
          </a:bodyPr>
          <a:lstStyle/>
          <a:p>
            <a:r>
              <a:rPr lang="en-US" dirty="0"/>
              <a:t>Release the product to the general public and monitor stock market trends</a:t>
            </a:r>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dirty="0"/>
              <a:t>OCT 20XX</a:t>
            </a:r>
          </a:p>
        </p:txBody>
      </p:sp>
      <p:sp>
        <p:nvSpPr>
          <p:cNvPr id="14" name="Text Placeholder 13">
            <a:extLst>
              <a:ext uri="{FF2B5EF4-FFF2-40B4-BE49-F238E27FC236}">
                <a16:creationId xmlns:a16="http://schemas.microsoft.com/office/drawing/2014/main" id="{96255A71-CEF2-4F63-A0C4-DC367B56213B}"/>
              </a:ext>
            </a:extLst>
          </p:cNvPr>
          <p:cNvSpPr>
            <a:spLocks noGrp="1"/>
          </p:cNvSpPr>
          <p:nvPr>
            <p:ph type="body" sz="quarter" idx="38"/>
          </p:nvPr>
        </p:nvSpPr>
        <p:spPr>
          <a:xfrm>
            <a:off x="8019288" y="3584448"/>
            <a:ext cx="2468880" cy="1371600"/>
          </a:xfrm>
        </p:spPr>
        <p:txBody>
          <a:bodyPr>
            <a:normAutofit/>
          </a:bodyPr>
          <a:lstStyle/>
          <a:p>
            <a:r>
              <a:rPr lang="en-US" dirty="0"/>
              <a:t>Gather feedback from the financial community to expand availability of the product</a:t>
            </a:r>
          </a:p>
        </p:txBody>
      </p:sp>
      <p:sp>
        <p:nvSpPr>
          <p:cNvPr id="4" name="Date Placeholder 3">
            <a:extLst>
              <a:ext uri="{FF2B5EF4-FFF2-40B4-BE49-F238E27FC236}">
                <a16:creationId xmlns:a16="http://schemas.microsoft.com/office/drawing/2014/main" id="{0F96062A-F97D-488B-9454-8BCCA36C6DA0}"/>
              </a:ext>
            </a:extLst>
          </p:cNvPr>
          <p:cNvSpPr>
            <a:spLocks noGrp="1"/>
          </p:cNvSpPr>
          <p:nvPr>
            <p:ph type="dt" sz="half" idx="40"/>
          </p:nvPr>
        </p:nvSpPr>
        <p:spPr>
          <a:xfrm>
            <a:off x="838200" y="6356350"/>
            <a:ext cx="2743200" cy="365125"/>
          </a:xfrm>
        </p:spPr>
        <p:txBody>
          <a:bodyPr/>
          <a:lstStyle/>
          <a:p>
            <a:r>
              <a:rPr lang="en-US" dirty="0"/>
              <a:t>7/14/20XX</a:t>
            </a:r>
          </a:p>
        </p:txBody>
      </p:sp>
      <p:sp>
        <p:nvSpPr>
          <p:cNvPr id="67" name="Footer Placeholder 66">
            <a:extLst>
              <a:ext uri="{FF2B5EF4-FFF2-40B4-BE49-F238E27FC236}">
                <a16:creationId xmlns:a16="http://schemas.microsoft.com/office/drawing/2014/main" id="{354056BA-2CCC-4DA8-BF1E-8AE4C8114410}"/>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68" name="Slide Number Placeholder 67">
            <a:extLst>
              <a:ext uri="{FF2B5EF4-FFF2-40B4-BE49-F238E27FC236}">
                <a16:creationId xmlns:a16="http://schemas.microsoft.com/office/drawing/2014/main" id="{8CA60395-A3D9-469E-B191-FCFC5F5EE0B1}"/>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12</a:t>
            </a:fld>
            <a:endParaRPr lang="en-ZA" dirty="0"/>
          </a:p>
        </p:txBody>
      </p:sp>
    </p:spTree>
    <p:extLst>
      <p:ext uri="{BB962C8B-B14F-4D97-AF65-F5344CB8AC3E}">
        <p14:creationId xmlns:p14="http://schemas.microsoft.com/office/powerpoint/2010/main" val="1472106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30552"/>
            <a:ext cx="2011680" cy="274320"/>
          </a:xfrm>
        </p:spPr>
        <p:txBody>
          <a:bodyPr>
            <a:noAutofit/>
          </a:bodyPr>
          <a:lstStyle/>
          <a:p>
            <a:r>
              <a:rPr lang="en-ZA" dirty="0"/>
              <a:t>Convenient</a:t>
            </a:r>
          </a:p>
        </p:txBody>
      </p:sp>
      <p:sp>
        <p:nvSpPr>
          <p:cNvPr id="40" name="TextBox 39">
            <a:extLst>
              <a:ext uri="{FF2B5EF4-FFF2-40B4-BE49-F238E27FC236}">
                <a16:creationId xmlns:a16="http://schemas.microsoft.com/office/drawing/2014/main" id="{6BE3E8D6-EBCD-4E49-9090-1E7064FAD1EA}"/>
              </a:ext>
            </a:extLst>
          </p:cNvPr>
          <p:cNvSpPr txBox="1"/>
          <p:nvPr/>
        </p:nvSpPr>
        <p:spPr>
          <a:xfrm>
            <a:off x="8762113" y="2175264"/>
            <a:ext cx="1510914" cy="369332"/>
          </a:xfrm>
          <a:prstGeom prst="rect">
            <a:avLst/>
          </a:prstGeom>
          <a:noFill/>
        </p:spPr>
        <p:txBody>
          <a:bodyPr wrap="square" rtlCol="0">
            <a:spAutoFit/>
          </a:bodyPr>
          <a:lstStyle/>
          <a:p>
            <a:pPr algn="ctr"/>
            <a:r>
              <a:rPr lang="en-US" dirty="0">
                <a:solidFill>
                  <a:schemeClr val="accent2"/>
                </a:solidFill>
                <a:latin typeface="+mj-lt"/>
              </a:rPr>
              <a:t>CONTOSO</a:t>
            </a:r>
          </a:p>
        </p:txBody>
      </p:sp>
      <p:sp>
        <p:nvSpPr>
          <p:cNvPr id="14" name="TextBox 13">
            <a:extLst>
              <a:ext uri="{FF2B5EF4-FFF2-40B4-BE49-F238E27FC236}">
                <a16:creationId xmlns:a16="http://schemas.microsoft.com/office/drawing/2014/main" id="{6E474FBB-AFB3-4F5F-8F5A-C916AA503E95}"/>
              </a:ext>
            </a:extLst>
          </p:cNvPr>
          <p:cNvSpPr txBox="1"/>
          <p:nvPr/>
        </p:nvSpPr>
        <p:spPr>
          <a:xfrm>
            <a:off x="1431112" y="2684568"/>
            <a:ext cx="2103120" cy="307777"/>
          </a:xfrm>
          <a:prstGeom prst="rect">
            <a:avLst/>
          </a:prstGeom>
          <a:noFill/>
        </p:spPr>
        <p:txBody>
          <a:bodyPr wrap="square" rtlCol="0">
            <a:spAutoFit/>
          </a:bodyPr>
          <a:lstStyle/>
          <a:p>
            <a:pPr algn="ctr"/>
            <a:r>
              <a:rPr lang="en-US" sz="1400" dirty="0">
                <a:solidFill>
                  <a:schemeClr val="accent1"/>
                </a:solidFill>
              </a:rPr>
              <a:t>A</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a:xfrm>
            <a:off x="841375" y="3252207"/>
            <a:ext cx="2011363" cy="274638"/>
          </a:xfrm>
        </p:spPr>
        <p:txBody>
          <a:bodyPr>
            <a:noAutofit/>
          </a:bodyPr>
          <a:lstStyle/>
          <a:p>
            <a:r>
              <a:rPr lang="en-ZA" dirty="0"/>
              <a:t>Expensive</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a:xfrm>
            <a:off x="9345168" y="3273552"/>
            <a:ext cx="2011680" cy="274320"/>
          </a:xfrm>
        </p:spPr>
        <p:txBody>
          <a:bodyPr>
            <a:normAutofit lnSpcReduction="10000"/>
          </a:bodyPr>
          <a:lstStyle/>
          <a:p>
            <a:r>
              <a:rPr lang="en-ZA" dirty="0"/>
              <a:t>Affordable</a:t>
            </a:r>
          </a:p>
        </p:txBody>
      </p:sp>
      <p:sp>
        <p:nvSpPr>
          <p:cNvPr id="20" name="TextBox 19">
            <a:extLst>
              <a:ext uri="{FF2B5EF4-FFF2-40B4-BE49-F238E27FC236}">
                <a16:creationId xmlns:a16="http://schemas.microsoft.com/office/drawing/2014/main" id="{574E8CF7-1F1C-45FE-9088-92F9A8BEC2AF}"/>
              </a:ext>
            </a:extLst>
          </p:cNvPr>
          <p:cNvSpPr txBox="1"/>
          <p:nvPr/>
        </p:nvSpPr>
        <p:spPr>
          <a:xfrm>
            <a:off x="2036066" y="4138266"/>
            <a:ext cx="2103120" cy="307777"/>
          </a:xfrm>
          <a:prstGeom prst="rect">
            <a:avLst/>
          </a:prstGeom>
          <a:noFill/>
        </p:spPr>
        <p:txBody>
          <a:bodyPr wrap="square" rtlCol="0">
            <a:spAutoFit/>
          </a:bodyPr>
          <a:lstStyle/>
          <a:p>
            <a:pPr algn="ctr"/>
            <a:r>
              <a:rPr lang="en-US" sz="1400" dirty="0">
                <a:solidFill>
                  <a:schemeClr val="accent1"/>
                </a:solidFill>
              </a:rPr>
              <a:t>D</a:t>
            </a:r>
          </a:p>
        </p:txBody>
      </p:sp>
      <p:sp>
        <p:nvSpPr>
          <p:cNvPr id="22" name="TextBox 21">
            <a:extLst>
              <a:ext uri="{FF2B5EF4-FFF2-40B4-BE49-F238E27FC236}">
                <a16:creationId xmlns:a16="http://schemas.microsoft.com/office/drawing/2014/main" id="{733EB4F2-6DCD-42D9-A38E-E739722752EE}"/>
              </a:ext>
            </a:extLst>
          </p:cNvPr>
          <p:cNvSpPr txBox="1"/>
          <p:nvPr/>
        </p:nvSpPr>
        <p:spPr>
          <a:xfrm>
            <a:off x="2612253" y="4741178"/>
            <a:ext cx="2103120" cy="307777"/>
          </a:xfrm>
          <a:prstGeom prst="rect">
            <a:avLst/>
          </a:prstGeom>
          <a:noFill/>
        </p:spPr>
        <p:txBody>
          <a:bodyPr wrap="square" rtlCol="0">
            <a:spAutoFit/>
          </a:bodyPr>
          <a:lstStyle/>
          <a:p>
            <a:pPr algn="ctr"/>
            <a:r>
              <a:rPr lang="en-US" sz="1400" dirty="0">
                <a:solidFill>
                  <a:schemeClr val="accent1"/>
                </a:solidFill>
              </a:rPr>
              <a:t>E</a:t>
            </a:r>
          </a:p>
        </p:txBody>
      </p:sp>
      <p:sp>
        <p:nvSpPr>
          <p:cNvPr id="24" name="TextBox 23">
            <a:extLst>
              <a:ext uri="{FF2B5EF4-FFF2-40B4-BE49-F238E27FC236}">
                <a16:creationId xmlns:a16="http://schemas.microsoft.com/office/drawing/2014/main" id="{AFA47F5A-99BC-46EC-A6B9-3DB10D5A741B}"/>
              </a:ext>
            </a:extLst>
          </p:cNvPr>
          <p:cNvSpPr txBox="1"/>
          <p:nvPr/>
        </p:nvSpPr>
        <p:spPr>
          <a:xfrm>
            <a:off x="5918241" y="4688266"/>
            <a:ext cx="2103120" cy="307777"/>
          </a:xfrm>
          <a:prstGeom prst="rect">
            <a:avLst/>
          </a:prstGeom>
          <a:noFill/>
        </p:spPr>
        <p:txBody>
          <a:bodyPr wrap="square" rtlCol="0">
            <a:spAutoFit/>
          </a:bodyPr>
          <a:lstStyle/>
          <a:p>
            <a:pPr algn="ctr"/>
            <a:r>
              <a:rPr lang="en-US" sz="1400" dirty="0">
                <a:solidFill>
                  <a:schemeClr val="accent1"/>
                </a:solidFill>
              </a:rPr>
              <a:t>B</a:t>
            </a:r>
          </a:p>
        </p:txBody>
      </p:sp>
      <p:sp>
        <p:nvSpPr>
          <p:cNvPr id="26" name="TextBox 25">
            <a:extLst>
              <a:ext uri="{FF2B5EF4-FFF2-40B4-BE49-F238E27FC236}">
                <a16:creationId xmlns:a16="http://schemas.microsoft.com/office/drawing/2014/main" id="{D351BACB-0034-4464-B71B-DE045F78BAD8}"/>
              </a:ext>
            </a:extLst>
          </p:cNvPr>
          <p:cNvSpPr txBox="1"/>
          <p:nvPr/>
        </p:nvSpPr>
        <p:spPr>
          <a:xfrm>
            <a:off x="7616115" y="4153685"/>
            <a:ext cx="2103120" cy="307777"/>
          </a:xfrm>
          <a:prstGeom prst="rect">
            <a:avLst/>
          </a:prstGeom>
          <a:noFill/>
        </p:spPr>
        <p:txBody>
          <a:bodyPr wrap="square" rtlCol="0">
            <a:spAutoFit/>
          </a:bodyPr>
          <a:lstStyle/>
          <a:p>
            <a:pPr algn="ctr"/>
            <a:r>
              <a:rPr lang="en-US" sz="1400" dirty="0">
                <a:solidFill>
                  <a:schemeClr val="accent1"/>
                </a:solidFill>
              </a:rPr>
              <a:t>C</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84648"/>
            <a:ext cx="2011680" cy="274320"/>
          </a:xfrm>
        </p:spPr>
        <p:txBody>
          <a:bodyPr>
            <a:normAutofit lnSpcReduction="10000"/>
          </a:bodyPr>
          <a:lstStyle/>
          <a:p>
            <a:r>
              <a:rPr lang="en-ZA" dirty="0"/>
              <a:t>Inconvenient</a:t>
            </a:r>
          </a:p>
        </p:txBody>
      </p:sp>
      <p:sp>
        <p:nvSpPr>
          <p:cNvPr id="28" name="Oval 27">
            <a:extLst>
              <a:ext uri="{FF2B5EF4-FFF2-40B4-BE49-F238E27FC236}">
                <a16:creationId xmlns:a16="http://schemas.microsoft.com/office/drawing/2014/main" id="{5C713730-0D5A-4207-A796-E1A982175CA3}"/>
              </a:ext>
              <a:ext uri="{C183D7F6-B498-43B3-948B-1728B52AA6E4}">
                <adec:decorative xmlns:adec="http://schemas.microsoft.com/office/drawing/2017/decorative" val="1"/>
              </a:ext>
            </a:extLst>
          </p:cNvPr>
          <p:cNvSpPr/>
          <p:nvPr/>
        </p:nvSpPr>
        <p:spPr>
          <a:xfrm>
            <a:off x="2391232" y="3012705"/>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1DAEBEE-A114-4C54-9B63-DEFA96F6BF77}"/>
              </a:ext>
              <a:ext uri="{C183D7F6-B498-43B3-948B-1728B52AA6E4}">
                <adec:decorative xmlns:adec="http://schemas.microsoft.com/office/drawing/2017/decorative" val="1"/>
              </a:ext>
            </a:extLst>
          </p:cNvPr>
          <p:cNvSpPr/>
          <p:nvPr/>
        </p:nvSpPr>
        <p:spPr>
          <a:xfrm>
            <a:off x="3572373" y="4534092"/>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D90E21EE-75B0-43BB-BF94-A9BF7327A5C4}"/>
              </a:ext>
              <a:ext uri="{C183D7F6-B498-43B3-948B-1728B52AA6E4}">
                <adec:decorative xmlns:adec="http://schemas.microsoft.com/office/drawing/2017/decorative" val="1"/>
              </a:ext>
            </a:extLst>
          </p:cNvPr>
          <p:cNvSpPr/>
          <p:nvPr/>
        </p:nvSpPr>
        <p:spPr>
          <a:xfrm>
            <a:off x="8576235" y="3946594"/>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EB1A1C25-B297-4292-95F7-F45462C0FDF2}"/>
              </a:ext>
              <a:ext uri="{C183D7F6-B498-43B3-948B-1728B52AA6E4}">
                <adec:decorative xmlns:adec="http://schemas.microsoft.com/office/drawing/2017/decorative" val="1"/>
              </a:ext>
            </a:extLst>
          </p:cNvPr>
          <p:cNvSpPr/>
          <p:nvPr/>
        </p:nvSpPr>
        <p:spPr>
          <a:xfrm>
            <a:off x="6878361" y="4483895"/>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729671F7-315E-4F2A-A255-2959A5816148}"/>
              </a:ext>
              <a:ext uri="{C183D7F6-B498-43B3-948B-1728B52AA6E4}">
                <adec:decorative xmlns:adec="http://schemas.microsoft.com/office/drawing/2017/decorative" val="1"/>
              </a:ext>
            </a:extLst>
          </p:cNvPr>
          <p:cNvSpPr/>
          <p:nvPr/>
        </p:nvSpPr>
        <p:spPr>
          <a:xfrm>
            <a:off x="2996186" y="3936604"/>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8" name="Oval 37">
            <a:extLst>
              <a:ext uri="{FF2B5EF4-FFF2-40B4-BE49-F238E27FC236}">
                <a16:creationId xmlns:a16="http://schemas.microsoft.com/office/drawing/2014/main" id="{7DB5DC08-9E27-4C29-8425-CB31A42339D0}"/>
              </a:ext>
              <a:ext uri="{C183D7F6-B498-43B3-948B-1728B52AA6E4}">
                <adec:decorative xmlns:adec="http://schemas.microsoft.com/office/drawing/2017/decorative" val="1"/>
              </a:ext>
            </a:extLst>
          </p:cNvPr>
          <p:cNvSpPr/>
          <p:nvPr/>
        </p:nvSpPr>
        <p:spPr>
          <a:xfrm>
            <a:off x="9439852" y="2571997"/>
            <a:ext cx="274320" cy="27432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Date Placeholder 40">
            <a:extLst>
              <a:ext uri="{FF2B5EF4-FFF2-40B4-BE49-F238E27FC236}">
                <a16:creationId xmlns:a16="http://schemas.microsoft.com/office/drawing/2014/main" id="{4AE1D161-46F9-4A99-81FE-3AA72B026138}"/>
              </a:ext>
            </a:extLst>
          </p:cNvPr>
          <p:cNvSpPr>
            <a:spLocks noGrp="1"/>
          </p:cNvSpPr>
          <p:nvPr>
            <p:ph type="dt" sz="half" idx="16"/>
          </p:nvPr>
        </p:nvSpPr>
        <p:spPr>
          <a:xfrm>
            <a:off x="838200" y="6356350"/>
            <a:ext cx="2743200" cy="365125"/>
          </a:xfrm>
        </p:spPr>
        <p:txBody>
          <a:bodyPr/>
          <a:lstStyle/>
          <a:p>
            <a:r>
              <a:rPr lang="en-US" dirty="0"/>
              <a:t>7/14/20XX</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3048236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TRACTION</a:t>
            </a:r>
          </a:p>
        </p:txBody>
      </p:sp>
      <p:sp>
        <p:nvSpPr>
          <p:cNvPr id="54" name="Text Placeholder 53">
            <a:extLst>
              <a:ext uri="{FF2B5EF4-FFF2-40B4-BE49-F238E27FC236}">
                <a16:creationId xmlns:a16="http://schemas.microsoft.com/office/drawing/2014/main" id="{394168C4-B2DA-4D2C-9105-A30BEC6030E1}"/>
              </a:ext>
            </a:extLst>
          </p:cNvPr>
          <p:cNvSpPr>
            <a:spLocks noGrp="1"/>
          </p:cNvSpPr>
          <p:nvPr>
            <p:ph type="body" sz="quarter" idx="13"/>
          </p:nvPr>
        </p:nvSpPr>
        <p:spPr>
          <a:xfrm>
            <a:off x="836613" y="1482296"/>
            <a:ext cx="8321040" cy="365125"/>
          </a:xfrm>
        </p:spPr>
        <p:txBody>
          <a:bodyPr/>
          <a:lstStyle/>
          <a:p>
            <a:r>
              <a:rPr lang="en-ZA" dirty="0"/>
              <a:t>Forecasting for success</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39788" y="1690323"/>
            <a:ext cx="5157787" cy="731837"/>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467827185"/>
              </p:ext>
            </p:extLst>
          </p:nvPr>
        </p:nvGraphicFramePr>
        <p:xfrm>
          <a:off x="936044" y="2581275"/>
          <a:ext cx="4839115" cy="3133726"/>
        </p:xfrm>
        <a:graphic>
          <a:graphicData uri="http://schemas.openxmlformats.org/drawingml/2006/table">
            <a:tbl>
              <a:tblPr firstRow="1" bandRow="1">
                <a:tableStyleId>{C083E6E3-FA7D-4D7B-A595-EF9225AFEA82}</a:tableStyleId>
              </a:tblPr>
              <a:tblGrid>
                <a:gridCol w="967823">
                  <a:extLst>
                    <a:ext uri="{9D8B030D-6E8A-4147-A177-3AD203B41FA5}">
                      <a16:colId xmlns:a16="http://schemas.microsoft.com/office/drawing/2014/main" val="3233966979"/>
                    </a:ext>
                  </a:extLst>
                </a:gridCol>
                <a:gridCol w="967823">
                  <a:extLst>
                    <a:ext uri="{9D8B030D-6E8A-4147-A177-3AD203B41FA5}">
                      <a16:colId xmlns:a16="http://schemas.microsoft.com/office/drawing/2014/main" val="1158840958"/>
                    </a:ext>
                  </a:extLst>
                </a:gridCol>
                <a:gridCol w="967823">
                  <a:extLst>
                    <a:ext uri="{9D8B030D-6E8A-4147-A177-3AD203B41FA5}">
                      <a16:colId xmlns:a16="http://schemas.microsoft.com/office/drawing/2014/main" val="1014947327"/>
                    </a:ext>
                  </a:extLst>
                </a:gridCol>
                <a:gridCol w="967823">
                  <a:extLst>
                    <a:ext uri="{9D8B030D-6E8A-4147-A177-3AD203B41FA5}">
                      <a16:colId xmlns:a16="http://schemas.microsoft.com/office/drawing/2014/main" val="2653728004"/>
                    </a:ext>
                  </a:extLst>
                </a:gridCol>
                <a:gridCol w="967823">
                  <a:extLst>
                    <a:ext uri="{9D8B030D-6E8A-4147-A177-3AD203B41FA5}">
                      <a16:colId xmlns:a16="http://schemas.microsoft.com/office/drawing/2014/main" val="4218738779"/>
                    </a:ext>
                  </a:extLst>
                </a:gridCol>
              </a:tblGrid>
              <a:tr h="948470">
                <a:tc>
                  <a:txBody>
                    <a:bodyPr/>
                    <a:lstStyle/>
                    <a:p>
                      <a:endParaRPr lang="en-US" sz="1400" dirty="0"/>
                    </a:p>
                  </a:txBody>
                  <a:tcPr/>
                </a:tc>
                <a:tc>
                  <a:txBody>
                    <a:bodyPr/>
                    <a:lstStyle/>
                    <a:p>
                      <a:pPr algn="r"/>
                      <a:r>
                        <a:rPr lang="en-US" sz="1400" b="0" dirty="0"/>
                        <a:t>Clients</a:t>
                      </a:r>
                      <a:endParaRPr lang="ru-RU" sz="1400" b="0" dirty="0"/>
                    </a:p>
                  </a:txBody>
                  <a:tcPr marL="95186" marR="95186" marT="47593" marB="47593" anchor="ctr"/>
                </a:tc>
                <a:tc>
                  <a:txBody>
                    <a:bodyPr/>
                    <a:lstStyle/>
                    <a:p>
                      <a:pPr algn="r"/>
                      <a:r>
                        <a:rPr lang="en-US" sz="1400" b="0" dirty="0"/>
                        <a:t>Orders</a:t>
                      </a:r>
                      <a:endParaRPr lang="ru-RU" sz="1400" b="0" dirty="0"/>
                    </a:p>
                  </a:txBody>
                  <a:tcPr marL="95186" marR="95186" marT="47593" marB="47593" anchor="ctr"/>
                </a:tc>
                <a:tc>
                  <a:txBody>
                    <a:bodyPr/>
                    <a:lstStyle/>
                    <a:p>
                      <a:pPr algn="r"/>
                      <a:r>
                        <a:rPr lang="en-US" sz="1400" b="0" dirty="0"/>
                        <a:t>Gross revenue</a:t>
                      </a:r>
                      <a:endParaRPr lang="ru-RU" sz="1400" b="0" dirty="0"/>
                    </a:p>
                  </a:txBody>
                  <a:tcPr marL="95186" marR="95186" marT="47593" marB="47593" anchor="ctr"/>
                </a:tc>
                <a:tc>
                  <a:txBody>
                    <a:bodyPr/>
                    <a:lstStyle/>
                    <a:p>
                      <a:pPr algn="r"/>
                      <a:r>
                        <a:rPr lang="en-US" sz="1400" b="0" dirty="0"/>
                        <a:t>Net revenue</a:t>
                      </a:r>
                      <a:endParaRPr lang="ru-RU" sz="1400" b="0" dirty="0"/>
                    </a:p>
                  </a:txBody>
                  <a:tcPr marL="95186" marR="95186" marT="47593" marB="47593" anchor="ctr"/>
                </a:tc>
                <a:extLst>
                  <a:ext uri="{0D108BD9-81ED-4DB2-BD59-A6C34878D82A}">
                    <a16:rowId xmlns:a16="http://schemas.microsoft.com/office/drawing/2014/main" val="3213590700"/>
                  </a:ext>
                </a:extLst>
              </a:tr>
              <a:tr h="546314">
                <a:tc>
                  <a:txBody>
                    <a:bodyPr/>
                    <a:lstStyle/>
                    <a:p>
                      <a:pPr algn="ctr"/>
                      <a:r>
                        <a:rPr lang="en-US" sz="1400" dirty="0"/>
                        <a:t>20XX</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46314">
                <a:tc>
                  <a:txBody>
                    <a:bodyPr/>
                    <a:lstStyle/>
                    <a:p>
                      <a:pPr algn="ctr"/>
                      <a:r>
                        <a:rPr lang="en-US" sz="1400" dirty="0"/>
                        <a:t>20XX</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46314">
                <a:tc>
                  <a:txBody>
                    <a:bodyPr/>
                    <a:lstStyle/>
                    <a:p>
                      <a:pPr algn="ctr"/>
                      <a:r>
                        <a:rPr lang="en-US" sz="1400" dirty="0"/>
                        <a:t>20XX</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46314">
                <a:tc>
                  <a:txBody>
                    <a:bodyPr/>
                    <a:lstStyle/>
                    <a:p>
                      <a:pPr algn="ctr"/>
                      <a:r>
                        <a:rPr lang="en-US" sz="1400" dirty="0"/>
                        <a:t>20XX</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22064" y="1690323"/>
            <a:ext cx="5183188" cy="731837"/>
          </a:xfrm>
        </p:spPr>
        <p:txBody>
          <a:bodyPr anchor="b" anchorCtr="0">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320544272"/>
              </p:ext>
            </p:extLst>
          </p:nvPr>
        </p:nvGraphicFramePr>
        <p:xfrm>
          <a:off x="6416842" y="2438400"/>
          <a:ext cx="4938545" cy="3652299"/>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0C57D13E-C753-4E0C-B3C1-D6F8A633A031}"/>
              </a:ext>
            </a:extLst>
          </p:cNvPr>
          <p:cNvSpPr>
            <a:spLocks noGrp="1"/>
          </p:cNvSpPr>
          <p:nvPr>
            <p:ph type="dt" sz="half" idx="10"/>
          </p:nvPr>
        </p:nvSpPr>
        <p:spPr>
          <a:xfrm>
            <a:off x="838200" y="6356350"/>
            <a:ext cx="2743200" cy="365125"/>
          </a:xfrm>
        </p:spPr>
        <p:txBody>
          <a:bodyPr/>
          <a:lstStyle/>
          <a:p>
            <a:r>
              <a:rPr lang="en-US" dirty="0"/>
              <a:t>7/14/20XX</a:t>
            </a:r>
          </a:p>
        </p:txBody>
      </p:sp>
      <p:sp>
        <p:nvSpPr>
          <p:cNvPr id="3" name="Footer Placeholder 2">
            <a:extLst>
              <a:ext uri="{FF2B5EF4-FFF2-40B4-BE49-F238E27FC236}">
                <a16:creationId xmlns:a16="http://schemas.microsoft.com/office/drawing/2014/main" id="{3559307B-C100-4B37-A55A-F406AC62DEA3}"/>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858485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solidFill>
                  <a:schemeClr val="tx1"/>
                </a:solidFill>
              </a:rPr>
              <a:t>TWO-YEAR ACTION PLAN</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167128" y="2470398"/>
            <a:ext cx="1828800" cy="696912"/>
          </a:xfrm>
          <a:noFill/>
          <a:ln w="25400">
            <a:solidFill>
              <a:schemeClr val="accent3"/>
            </a:solidFill>
          </a:ln>
        </p:spPr>
        <p:txBody>
          <a:bodyPr anchor="t" anchorCtr="0"/>
          <a:lstStyle/>
          <a:p>
            <a:pPr>
              <a:lnSpc>
                <a:spcPct val="200000"/>
              </a:lnSpc>
            </a:pPr>
            <a:r>
              <a:rPr lang="en-ZA" dirty="0"/>
              <a:t>Supply volunteers</a:t>
            </a:r>
          </a:p>
        </p:txBody>
      </p:sp>
      <p:sp>
        <p:nvSpPr>
          <p:cNvPr id="116" name="Text Placeholder 32">
            <a:extLst>
              <a:ext uri="{FF2B5EF4-FFF2-40B4-BE49-F238E27FC236}">
                <a16:creationId xmlns:a16="http://schemas.microsoft.com/office/drawing/2014/main" id="{1DF5D925-396D-4F69-A672-042BE3765BF3}"/>
              </a:ext>
            </a:extLst>
          </p:cNvPr>
          <p:cNvSpPr txBox="1">
            <a:spLocks/>
          </p:cNvSpPr>
          <p:nvPr/>
        </p:nvSpPr>
        <p:spPr>
          <a:xfrm>
            <a:off x="2214621" y="2911853"/>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Feb 20XX</a:t>
            </a:r>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31162" y="2468880"/>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t>Run focus groups</a:t>
            </a:r>
          </a:p>
        </p:txBody>
      </p:sp>
      <p:sp>
        <p:nvSpPr>
          <p:cNvPr id="118" name="Text Placeholder 32">
            <a:extLst>
              <a:ext uri="{FF2B5EF4-FFF2-40B4-BE49-F238E27FC236}">
                <a16:creationId xmlns:a16="http://schemas.microsoft.com/office/drawing/2014/main" id="{8D1819FD-484E-465C-9168-96B226CC52AC}"/>
              </a:ext>
            </a:extLst>
          </p:cNvPr>
          <p:cNvSpPr txBox="1">
            <a:spLocks/>
          </p:cNvSpPr>
          <p:nvPr/>
        </p:nvSpPr>
        <p:spPr>
          <a:xfrm>
            <a:off x="4600443" y="290779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May 20XX</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55234" y="2468880"/>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t>Gather feedback</a:t>
            </a:r>
          </a:p>
        </p:txBody>
      </p:sp>
      <p:sp>
        <p:nvSpPr>
          <p:cNvPr id="122" name="Text Placeholder 32">
            <a:extLst>
              <a:ext uri="{FF2B5EF4-FFF2-40B4-BE49-F238E27FC236}">
                <a16:creationId xmlns:a16="http://schemas.microsoft.com/office/drawing/2014/main" id="{03FCDCE9-ECBC-4C82-B228-62D7B590374B}"/>
              </a:ext>
            </a:extLst>
          </p:cNvPr>
          <p:cNvSpPr txBox="1">
            <a:spLocks/>
          </p:cNvSpPr>
          <p:nvPr/>
        </p:nvSpPr>
        <p:spPr>
          <a:xfrm>
            <a:off x="8545115" y="290779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Oct 20XX</a:t>
            </a:r>
          </a:p>
        </p:txBody>
      </p:sp>
      <p:cxnSp>
        <p:nvCxnSpPr>
          <p:cNvPr id="134" name="Straight Connector 133">
            <a:extLst>
              <a:ext uri="{FF2B5EF4-FFF2-40B4-BE49-F238E27FC236}">
                <a16:creationId xmlns:a16="http://schemas.microsoft.com/office/drawing/2014/main" id="{54C1DC48-210B-4EA5-ABC0-EFF5BC2E0901}"/>
              </a:ext>
              <a:ext uri="{C183D7F6-B498-43B3-948B-1728B52AA6E4}">
                <adec:decorative xmlns:adec="http://schemas.microsoft.com/office/drawing/2017/decorative" val="1"/>
              </a:ext>
            </a:extLst>
          </p:cNvPr>
          <p:cNvCxnSpPr>
            <a:cxnSpLocks/>
          </p:cNvCxnSpPr>
          <p:nvPr/>
        </p:nvCxnSpPr>
        <p:spPr>
          <a:xfrm>
            <a:off x="3081528" y="3161849"/>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6155A8D-4215-45F4-9EE8-B5134F3B1964}"/>
              </a:ext>
              <a:ext uri="{C183D7F6-B498-43B3-948B-1728B52AA6E4}">
                <adec:decorative xmlns:adec="http://schemas.microsoft.com/office/drawing/2017/decorative" val="1"/>
              </a:ext>
            </a:extLst>
          </p:cNvPr>
          <p:cNvCxnSpPr>
            <a:cxnSpLocks/>
          </p:cNvCxnSpPr>
          <p:nvPr/>
        </p:nvCxnSpPr>
        <p:spPr>
          <a:xfrm>
            <a:off x="5445562" y="3163824"/>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34685E3-049D-4C8B-8099-9C2BDDE0AC88}"/>
              </a:ext>
              <a:ext uri="{C183D7F6-B498-43B3-948B-1728B52AA6E4}">
                <adec:decorative xmlns:adec="http://schemas.microsoft.com/office/drawing/2017/decorative" val="1"/>
              </a:ext>
            </a:extLst>
          </p:cNvPr>
          <p:cNvCxnSpPr>
            <a:cxnSpLocks/>
          </p:cNvCxnSpPr>
          <p:nvPr/>
        </p:nvCxnSpPr>
        <p:spPr>
          <a:xfrm>
            <a:off x="9369634" y="3163824"/>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42295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70392"/>
            <a:ext cx="640080" cy="201776"/>
          </a:xfrm>
        </p:spPr>
        <p:txBody>
          <a:bodyPr>
            <a:noAutofit/>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70392"/>
            <a:ext cx="640080" cy="201776"/>
          </a:xfrm>
        </p:spPr>
        <p:txBody>
          <a:bodyPr>
            <a:no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70392"/>
            <a:ext cx="640080" cy="201776"/>
          </a:xfrm>
        </p:spPr>
        <p:txBody>
          <a:bodyPr>
            <a:no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70392"/>
            <a:ext cx="640080" cy="201776"/>
          </a:xfrm>
        </p:spPr>
        <p:txBody>
          <a:bodyPr>
            <a:no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70392"/>
            <a:ext cx="640080" cy="201776"/>
          </a:xfrm>
        </p:spPr>
        <p:txBody>
          <a:bodyPr>
            <a:no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70392"/>
            <a:ext cx="640080" cy="201776"/>
          </a:xfrm>
        </p:spPr>
        <p:txBody>
          <a:bodyPr>
            <a:no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70392"/>
            <a:ext cx="640080" cy="201776"/>
          </a:xfrm>
        </p:spPr>
        <p:txBody>
          <a:bodyPr>
            <a:no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70392"/>
            <a:ext cx="640080" cy="201776"/>
          </a:xfrm>
        </p:spPr>
        <p:txBody>
          <a:bodyPr>
            <a:no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70392"/>
            <a:ext cx="640080" cy="201776"/>
          </a:xfrm>
        </p:spPr>
        <p:txBody>
          <a:bodyPr>
            <a:no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70392"/>
            <a:ext cx="640080" cy="201776"/>
          </a:xfrm>
        </p:spPr>
        <p:txBody>
          <a:bodyPr>
            <a:no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70392"/>
            <a:ext cx="640080" cy="201776"/>
          </a:xfrm>
        </p:spPr>
        <p:txBody>
          <a:bodyPr>
            <a:no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01776"/>
          </a:xfrm>
        </p:spPr>
        <p:txBody>
          <a:bodyPr>
            <a:noAutofit/>
          </a:bodyPr>
          <a:lstStyle/>
          <a:p>
            <a:r>
              <a:rPr lang="en-ZA" dirty="0"/>
              <a:t>DEC</a:t>
            </a:r>
          </a:p>
        </p:txBody>
      </p:sp>
      <p:sp>
        <p:nvSpPr>
          <p:cNvPr id="114" name="Oval 113">
            <a:extLst>
              <a:ext uri="{FF2B5EF4-FFF2-40B4-BE49-F238E27FC236}">
                <a16:creationId xmlns:a16="http://schemas.microsoft.com/office/drawing/2014/main" id="{C1997AD5-1C95-4DBE-B96B-FF9C9B5BF93A}"/>
              </a:ext>
              <a:ext uri="{C183D7F6-B498-43B3-948B-1728B52AA6E4}">
                <adec:decorative xmlns:adec="http://schemas.microsoft.com/office/drawing/2017/decorative" val="1"/>
              </a:ext>
            </a:extLst>
          </p:cNvPr>
          <p:cNvSpPr/>
          <p:nvPr/>
        </p:nvSpPr>
        <p:spPr>
          <a:xfrm>
            <a:off x="3014495" y="3993955"/>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61C29B84-1C3F-4264-B157-6E66C0FE29F4}"/>
              </a:ext>
              <a:ext uri="{C183D7F6-B498-43B3-948B-1728B52AA6E4}">
                <adec:decorative xmlns:adec="http://schemas.microsoft.com/office/drawing/2017/decorative" val="1"/>
              </a:ext>
            </a:extLst>
          </p:cNvPr>
          <p:cNvSpPr/>
          <p:nvPr/>
        </p:nvSpPr>
        <p:spPr>
          <a:xfrm>
            <a:off x="5371017" y="3993016"/>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3B04E3E4-BABC-4652-903D-E382A6E601CA}"/>
              </a:ext>
              <a:ext uri="{C183D7F6-B498-43B3-948B-1728B52AA6E4}">
                <adec:decorative xmlns:adec="http://schemas.microsoft.com/office/drawing/2017/decorative" val="1"/>
              </a:ext>
            </a:extLst>
          </p:cNvPr>
          <p:cNvSpPr/>
          <p:nvPr/>
        </p:nvSpPr>
        <p:spPr>
          <a:xfrm>
            <a:off x="9337975" y="3994428"/>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B9032FF-99AE-4650-8A87-BB9117C826BD}"/>
              </a:ext>
              <a:ext uri="{C183D7F6-B498-43B3-948B-1728B52AA6E4}">
                <adec:decorative xmlns:adec="http://schemas.microsoft.com/office/drawing/2017/decorative" val="1"/>
              </a:ext>
            </a:extLst>
          </p:cNvPr>
          <p:cNvSpPr/>
          <p:nvPr/>
        </p:nvSpPr>
        <p:spPr>
          <a:xfrm>
            <a:off x="10896099" y="3993016"/>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24228"/>
            <a:ext cx="731520" cy="457200"/>
          </a:xfrm>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357456"/>
            <a:ext cx="640080" cy="201776"/>
          </a:xfrm>
        </p:spPr>
        <p:txBody>
          <a:bodyPr>
            <a:noAutofit/>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357456"/>
            <a:ext cx="640080" cy="201776"/>
          </a:xfrm>
        </p:spPr>
        <p:txBody>
          <a:bodyPr>
            <a:no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357456"/>
            <a:ext cx="640080" cy="201776"/>
          </a:xfrm>
        </p:spPr>
        <p:txBody>
          <a:bodyPr>
            <a:no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357456"/>
            <a:ext cx="640080" cy="201776"/>
          </a:xfrm>
        </p:spPr>
        <p:txBody>
          <a:bodyPr>
            <a:no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357456"/>
            <a:ext cx="640080" cy="201776"/>
          </a:xfrm>
        </p:spPr>
        <p:txBody>
          <a:bodyPr>
            <a:no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357456"/>
            <a:ext cx="640080" cy="201776"/>
          </a:xfrm>
        </p:spPr>
        <p:txBody>
          <a:bodyPr>
            <a:no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357456"/>
            <a:ext cx="640080" cy="201776"/>
          </a:xfrm>
        </p:spPr>
        <p:txBody>
          <a:bodyPr>
            <a:no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357456"/>
            <a:ext cx="640080" cy="201776"/>
          </a:xfrm>
        </p:spPr>
        <p:txBody>
          <a:bodyPr>
            <a:no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357456"/>
            <a:ext cx="640080" cy="201776"/>
          </a:xfrm>
        </p:spPr>
        <p:txBody>
          <a:bodyPr>
            <a:no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357456"/>
            <a:ext cx="640080" cy="201776"/>
          </a:xfrm>
        </p:spPr>
        <p:txBody>
          <a:bodyPr>
            <a:no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357456"/>
            <a:ext cx="640080" cy="201776"/>
          </a:xfrm>
        </p:spPr>
        <p:txBody>
          <a:bodyPr>
            <a:no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357456"/>
            <a:ext cx="640080" cy="201776"/>
          </a:xfrm>
        </p:spPr>
        <p:txBody>
          <a:bodyPr>
            <a:noAutofit/>
          </a:bodyPr>
          <a:lstStyle/>
          <a:p>
            <a:r>
              <a:rPr lang="en-ZA" dirty="0"/>
              <a:t>DEC</a:t>
            </a:r>
          </a:p>
        </p:txBody>
      </p:sp>
      <p:cxnSp>
        <p:nvCxnSpPr>
          <p:cNvPr id="140" name="Straight Connector 139">
            <a:extLst>
              <a:ext uri="{FF2B5EF4-FFF2-40B4-BE49-F238E27FC236}">
                <a16:creationId xmlns:a16="http://schemas.microsoft.com/office/drawing/2014/main" id="{12D5F1D5-E2E9-49DD-8D91-4398296FAC09}"/>
              </a:ext>
              <a:ext uri="{C183D7F6-B498-43B3-948B-1728B52AA6E4}">
                <adec:decorative xmlns:adec="http://schemas.microsoft.com/office/drawing/2017/decorative" val="1"/>
              </a:ext>
            </a:extLst>
          </p:cNvPr>
          <p:cNvCxnSpPr>
            <a:cxnSpLocks/>
          </p:cNvCxnSpPr>
          <p:nvPr/>
        </p:nvCxnSpPr>
        <p:spPr>
          <a:xfrm>
            <a:off x="3076775" y="4722682"/>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7675303-0D1F-4522-B513-62246F6777DE}"/>
              </a:ext>
              <a:ext uri="{C183D7F6-B498-43B3-948B-1728B52AA6E4}">
                <adec:decorative xmlns:adec="http://schemas.microsoft.com/office/drawing/2017/decorative" val="1"/>
              </a:ext>
            </a:extLst>
          </p:cNvPr>
          <p:cNvCxnSpPr>
            <a:cxnSpLocks/>
          </p:cNvCxnSpPr>
          <p:nvPr/>
        </p:nvCxnSpPr>
        <p:spPr>
          <a:xfrm>
            <a:off x="7021953" y="4724657"/>
            <a:ext cx="0" cy="2743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CDC1244-94F9-4369-9B79-DCF2E5A79506}"/>
              </a:ext>
              <a:ext uri="{C183D7F6-B498-43B3-948B-1728B52AA6E4}">
                <adec:decorative xmlns:adec="http://schemas.microsoft.com/office/drawing/2017/decorative" val="1"/>
              </a:ext>
            </a:extLst>
          </p:cNvPr>
          <p:cNvCxnSpPr>
            <a:cxnSpLocks/>
          </p:cNvCxnSpPr>
          <p:nvPr/>
        </p:nvCxnSpPr>
        <p:spPr>
          <a:xfrm>
            <a:off x="10954512" y="4724657"/>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62375" y="5004966"/>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Test with businesses</a:t>
            </a:r>
          </a:p>
        </p:txBody>
      </p:sp>
      <p:sp>
        <p:nvSpPr>
          <p:cNvPr id="126" name="Text Placeholder 32">
            <a:extLst>
              <a:ext uri="{FF2B5EF4-FFF2-40B4-BE49-F238E27FC236}">
                <a16:creationId xmlns:a16="http://schemas.microsoft.com/office/drawing/2014/main" id="{2C0D3F0C-99CF-4238-AAA4-C13CD4B2C416}"/>
              </a:ext>
            </a:extLst>
          </p:cNvPr>
          <p:cNvSpPr txBox="1">
            <a:spLocks/>
          </p:cNvSpPr>
          <p:nvPr/>
        </p:nvSpPr>
        <p:spPr>
          <a:xfrm>
            <a:off x="2211772" y="543792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Feb 20XX</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07553" y="5001768"/>
            <a:ext cx="1828800" cy="694944"/>
          </a:xfrm>
          <a:prstGeom prst="rect">
            <a:avLst/>
          </a:prstGeom>
          <a:solidFill>
            <a:schemeClr val="accent2"/>
          </a:solidFill>
          <a:ln w="25400">
            <a:solidFill>
              <a:schemeClr val="accent2"/>
            </a:solidFill>
          </a:ln>
        </p:spPr>
        <p:txBody>
          <a:bodyPr vert="horz" lIns="0" tIns="3600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solidFill>
                  <a:schemeClr val="bg1"/>
                </a:solidFill>
              </a:rPr>
              <a:t>Regional launch</a:t>
            </a:r>
          </a:p>
        </p:txBody>
      </p:sp>
      <p:sp>
        <p:nvSpPr>
          <p:cNvPr id="43" name="Text Placeholder 32">
            <a:extLst>
              <a:ext uri="{FF2B5EF4-FFF2-40B4-BE49-F238E27FC236}">
                <a16:creationId xmlns:a16="http://schemas.microsoft.com/office/drawing/2014/main" id="{A73003EF-6143-460A-9787-61DCD9FD999B}"/>
              </a:ext>
            </a:extLst>
          </p:cNvPr>
          <p:cNvSpPr txBox="1">
            <a:spLocks/>
          </p:cNvSpPr>
          <p:nvPr/>
        </p:nvSpPr>
        <p:spPr>
          <a:xfrm>
            <a:off x="6180038" y="5440680"/>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solidFill>
                  <a:schemeClr val="bg1"/>
                </a:solidFill>
              </a:rPr>
              <a:t>July 20XX</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465664" y="5001768"/>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t>Deliver to consumers</a:t>
            </a:r>
          </a:p>
        </p:txBody>
      </p:sp>
      <p:sp>
        <p:nvSpPr>
          <p:cNvPr id="128" name="Text Placeholder 32">
            <a:extLst>
              <a:ext uri="{FF2B5EF4-FFF2-40B4-BE49-F238E27FC236}">
                <a16:creationId xmlns:a16="http://schemas.microsoft.com/office/drawing/2014/main" id="{45985B0E-D419-4BA2-BA87-799D71E9D775}"/>
              </a:ext>
            </a:extLst>
          </p:cNvPr>
          <p:cNvSpPr txBox="1">
            <a:spLocks/>
          </p:cNvSpPr>
          <p:nvPr/>
        </p:nvSpPr>
        <p:spPr>
          <a:xfrm>
            <a:off x="9573176" y="5440680"/>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Dec 20XX</a:t>
            </a:r>
          </a:p>
        </p:txBody>
      </p:sp>
      <p:sp>
        <p:nvSpPr>
          <p:cNvPr id="145" name="Date Placeholder 144">
            <a:extLst>
              <a:ext uri="{FF2B5EF4-FFF2-40B4-BE49-F238E27FC236}">
                <a16:creationId xmlns:a16="http://schemas.microsoft.com/office/drawing/2014/main" id="{EDFDF909-B06D-4D45-B05A-FB9B7D1C9B5B}"/>
              </a:ext>
            </a:extLst>
          </p:cNvPr>
          <p:cNvSpPr>
            <a:spLocks noGrp="1"/>
          </p:cNvSpPr>
          <p:nvPr>
            <p:ph type="dt" sz="half" idx="61"/>
          </p:nvPr>
        </p:nvSpPr>
        <p:spPr/>
        <p:txBody>
          <a:bodyPr/>
          <a:lstStyle/>
          <a:p>
            <a:r>
              <a:rPr lang="en-US" dirty="0"/>
              <a:t>7/14/20XX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829362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type="tbl" sz="quarter" idx="4294967295"/>
            <p:extLst>
              <p:ext uri="{D42A27DB-BD31-4B8C-83A1-F6EECF244321}">
                <p14:modId xmlns:p14="http://schemas.microsoft.com/office/powerpoint/2010/main" val="2473182411"/>
              </p:ext>
            </p:extLst>
          </p:nvPr>
        </p:nvGraphicFramePr>
        <p:xfrm>
          <a:off x="914400" y="1746494"/>
          <a:ext cx="10363200" cy="4537078"/>
        </p:xfrm>
        <a:graphic>
          <a:graphicData uri="http://schemas.openxmlformats.org/drawingml/2006/table">
            <a:tbl>
              <a:tblPr firstRow="1" bandRow="1">
                <a:tableStyleId>{F2DE63D5-997A-4646-A377-4702673A728D}</a:tableStyleId>
              </a:tblPr>
              <a:tblGrid>
                <a:gridCol w="2698438">
                  <a:extLst>
                    <a:ext uri="{9D8B030D-6E8A-4147-A177-3AD203B41FA5}">
                      <a16:colId xmlns:a16="http://schemas.microsoft.com/office/drawing/2014/main" val="3446012419"/>
                    </a:ext>
                  </a:extLst>
                </a:gridCol>
                <a:gridCol w="1446842">
                  <a:extLst>
                    <a:ext uri="{9D8B030D-6E8A-4147-A177-3AD203B41FA5}">
                      <a16:colId xmlns:a16="http://schemas.microsoft.com/office/drawing/2014/main" val="4052646397"/>
                    </a:ext>
                  </a:extLst>
                </a:gridCol>
                <a:gridCol w="2072640">
                  <a:extLst>
                    <a:ext uri="{9D8B030D-6E8A-4147-A177-3AD203B41FA5}">
                      <a16:colId xmlns:a16="http://schemas.microsoft.com/office/drawing/2014/main" val="1935352797"/>
                    </a:ext>
                  </a:extLst>
                </a:gridCol>
                <a:gridCol w="2072640">
                  <a:extLst>
                    <a:ext uri="{9D8B030D-6E8A-4147-A177-3AD203B41FA5}">
                      <a16:colId xmlns:a16="http://schemas.microsoft.com/office/drawing/2014/main" val="1218263486"/>
                    </a:ext>
                  </a:extLst>
                </a:gridCol>
                <a:gridCol w="2072640">
                  <a:extLst>
                    <a:ext uri="{9D8B030D-6E8A-4147-A177-3AD203B41FA5}">
                      <a16:colId xmlns:a16="http://schemas.microsoft.com/office/drawing/2014/main" val="3235153012"/>
                    </a:ext>
                  </a:extLst>
                </a:gridCol>
              </a:tblGrid>
              <a:tr h="349006">
                <a:tc>
                  <a:txBody>
                    <a:bodyPr/>
                    <a:lstStyle/>
                    <a:p>
                      <a:pPr algn="l" fontAlgn="b"/>
                      <a:endParaRPr lang="en-US" sz="1400" b="0" i="0" u="none" strike="noStrike" dirty="0">
                        <a:solidFill>
                          <a:schemeClr val="bg1"/>
                        </a:solidFill>
                        <a:effectLst/>
                        <a:latin typeface="+mn-lt"/>
                      </a:endParaRPr>
                    </a:p>
                  </a:txBody>
                  <a:tcPr marL="288000" anchor="b"/>
                </a:tc>
                <a:tc>
                  <a:txBody>
                    <a:bodyPr/>
                    <a:lstStyle/>
                    <a:p>
                      <a:pPr algn="r" fontAlgn="b"/>
                      <a:r>
                        <a:rPr lang="en-US" sz="1400" b="1" u="none" strike="noStrike" dirty="0">
                          <a:solidFill>
                            <a:schemeClr val="bg1"/>
                          </a:solidFill>
                          <a:effectLst/>
                        </a:rPr>
                        <a:t>Year 1</a:t>
                      </a:r>
                      <a:endParaRPr lang="en-US" sz="1400" b="1" i="0" u="none" strike="noStrike" dirty="0">
                        <a:solidFill>
                          <a:schemeClr val="bg1"/>
                        </a:solidFill>
                        <a:effectLst/>
                        <a:latin typeface="+mn-lt"/>
                      </a:endParaRPr>
                    </a:p>
                  </a:txBody>
                  <a:tcPr anchor="ctr"/>
                </a:tc>
                <a:tc>
                  <a:txBody>
                    <a:bodyPr/>
                    <a:lstStyle/>
                    <a:p>
                      <a:pPr algn="r" fontAlgn="b"/>
                      <a:r>
                        <a:rPr lang="en-US" sz="1400" b="1" u="none" strike="noStrike" dirty="0">
                          <a:solidFill>
                            <a:schemeClr val="bg1"/>
                          </a:solidFill>
                          <a:effectLst/>
                        </a:rPr>
                        <a:t>Year 2</a:t>
                      </a:r>
                      <a:endParaRPr lang="en-US" sz="1400" b="1" i="0" u="none" strike="noStrike" dirty="0">
                        <a:solidFill>
                          <a:schemeClr val="bg1"/>
                        </a:solidFill>
                        <a:effectLst/>
                        <a:latin typeface="+mn-lt"/>
                      </a:endParaRPr>
                    </a:p>
                  </a:txBody>
                  <a:tcPr anchor="ctr"/>
                </a:tc>
                <a:tc>
                  <a:txBody>
                    <a:bodyPr/>
                    <a:lstStyle/>
                    <a:p>
                      <a:pPr algn="r" fontAlgn="b"/>
                      <a:r>
                        <a:rPr lang="en-US" sz="1400" b="1" u="none" strike="noStrike" dirty="0">
                          <a:solidFill>
                            <a:schemeClr val="bg1"/>
                          </a:solidFill>
                          <a:effectLst/>
                        </a:rPr>
                        <a:t>Year 3</a:t>
                      </a:r>
                      <a:endParaRPr lang="en-US" sz="1400" b="1" i="0" u="none" strike="noStrike" dirty="0">
                        <a:solidFill>
                          <a:schemeClr val="bg1"/>
                        </a:solidFill>
                        <a:effectLst/>
                        <a:latin typeface="+mn-lt"/>
                      </a:endParaRPr>
                    </a:p>
                  </a:txBody>
                  <a:tcPr anchor="ctr"/>
                </a:tc>
                <a:tc>
                  <a:txBody>
                    <a:bodyPr/>
                    <a:lstStyle/>
                    <a:p>
                      <a:pPr algn="r" fontAlgn="b"/>
                      <a:r>
                        <a:rPr lang="en-US" sz="1400" b="1" i="0" u="none" strike="noStrike" dirty="0">
                          <a:solidFill>
                            <a:schemeClr val="bg1"/>
                          </a:solidFill>
                          <a:effectLst/>
                          <a:latin typeface="+mn-lt"/>
                        </a:rPr>
                        <a:t>Percent of Total</a:t>
                      </a:r>
                    </a:p>
                  </a:txBody>
                  <a:tcPr anchor="ctr"/>
                </a:tc>
                <a:extLst>
                  <a:ext uri="{0D108BD9-81ED-4DB2-BD59-A6C34878D82A}">
                    <a16:rowId xmlns:a16="http://schemas.microsoft.com/office/drawing/2014/main" val="4140773105"/>
                  </a:ext>
                </a:extLst>
              </a:tr>
              <a:tr h="349006">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4142911372"/>
                  </a:ext>
                </a:extLst>
              </a:tr>
              <a:tr h="349006">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543393929"/>
                  </a:ext>
                </a:extLst>
              </a:tr>
              <a:tr h="349006">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55711469"/>
                  </a:ext>
                </a:extLst>
              </a:tr>
              <a:tr h="349006">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498944196"/>
                  </a:ext>
                </a:extLst>
              </a:tr>
              <a:tr h="349006">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561606819"/>
                  </a:ext>
                </a:extLst>
              </a:tr>
              <a:tr h="349006">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ctr"/>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365120011"/>
                  </a:ext>
                </a:extLst>
              </a:tr>
              <a:tr h="349006">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4241422160"/>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662407092"/>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806368409"/>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879688327"/>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613433075"/>
                  </a:ext>
                </a:extLst>
              </a:tr>
              <a:tr h="349006">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ctr"/>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301145645"/>
                  </a:ext>
                </a:extLst>
              </a:tr>
            </a:tbl>
          </a:graphicData>
        </a:graphic>
      </p:graphicFrame>
      <p:sp>
        <p:nvSpPr>
          <p:cNvPr id="4" name="Date Placeholder 3">
            <a:extLst>
              <a:ext uri="{FF2B5EF4-FFF2-40B4-BE49-F238E27FC236}">
                <a16:creationId xmlns:a16="http://schemas.microsoft.com/office/drawing/2014/main" id="{CA9ED77D-2B6B-4E46-8274-36014FE908F7}"/>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E04DB081-B60F-4DC1-A168-C1FA616A707A}"/>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5D81667E-28E3-4197-9F43-0F8C3650590A}"/>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2949032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82D36010-C86D-4E36-B6CF-A9BDD3472537}"/>
              </a:ext>
            </a:extLst>
          </p:cNvPr>
          <p:cNvSpPr>
            <a:spLocks noGrp="1"/>
          </p:cNvSpPr>
          <p:nvPr>
            <p:ph type="title"/>
          </p:nvPr>
        </p:nvSpPr>
        <p:spPr>
          <a:xfrm>
            <a:off x="838200" y="365125"/>
            <a:ext cx="10515600" cy="1325563"/>
          </a:xfrm>
        </p:spPr>
        <p:txBody>
          <a:bodyPr/>
          <a:lstStyle/>
          <a:p>
            <a:r>
              <a:rPr lang="en-US" dirty="0"/>
              <a:t>MEET THE TEAM</a:t>
            </a:r>
          </a:p>
        </p:txBody>
      </p:sp>
      <p:pic>
        <p:nvPicPr>
          <p:cNvPr id="24" name="Picture Placeholder 23" descr="team member">
            <a:extLst>
              <a:ext uri="{FF2B5EF4-FFF2-40B4-BE49-F238E27FC236}">
                <a16:creationId xmlns:a16="http://schemas.microsoft.com/office/drawing/2014/main" id="{B269982C-B5A5-4ABE-9867-F064D76158C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14400" y="2047875"/>
            <a:ext cx="2103438" cy="2913063"/>
          </a:xfrm>
        </p:spPr>
      </p:pic>
      <p:sp>
        <p:nvSpPr>
          <p:cNvPr id="4" name="Text Placeholder 3">
            <a:extLst>
              <a:ext uri="{FF2B5EF4-FFF2-40B4-BE49-F238E27FC236}">
                <a16:creationId xmlns:a16="http://schemas.microsoft.com/office/drawing/2014/main" id="{3D4B2ADA-BF4A-429D-9AAB-0A79EC551FFA}"/>
              </a:ext>
            </a:extLst>
          </p:cNvPr>
          <p:cNvSpPr>
            <a:spLocks noGrp="1"/>
          </p:cNvSpPr>
          <p:nvPr>
            <p:ph type="body" sz="quarter" idx="14"/>
          </p:nvPr>
        </p:nvSpPr>
        <p:spPr>
          <a:xfrm>
            <a:off x="911352" y="5257800"/>
            <a:ext cx="2103120" cy="274320"/>
          </a:xfrm>
        </p:spPr>
        <p:txBody>
          <a:bodyPr/>
          <a:lstStyle/>
          <a:p>
            <a:r>
              <a:rPr lang="en-US" dirty="0"/>
              <a:t>Takuma Hayashi</a:t>
            </a:r>
          </a:p>
        </p:txBody>
      </p:sp>
      <p:sp>
        <p:nvSpPr>
          <p:cNvPr id="5" name="Text Placeholder 4">
            <a:extLst>
              <a:ext uri="{FF2B5EF4-FFF2-40B4-BE49-F238E27FC236}">
                <a16:creationId xmlns:a16="http://schemas.microsoft.com/office/drawing/2014/main" id="{FB6BA764-9AA1-4357-AA4E-466CAC812933}"/>
              </a:ext>
            </a:extLst>
          </p:cNvPr>
          <p:cNvSpPr>
            <a:spLocks noGrp="1"/>
          </p:cNvSpPr>
          <p:nvPr>
            <p:ph type="body" sz="quarter" idx="15"/>
          </p:nvPr>
        </p:nvSpPr>
        <p:spPr>
          <a:xfrm>
            <a:off x="911352" y="5551170"/>
            <a:ext cx="2103120" cy="365760"/>
          </a:xfrm>
        </p:spPr>
        <p:txBody>
          <a:bodyPr/>
          <a:lstStyle/>
          <a:p>
            <a:r>
              <a:rPr lang="en-US" dirty="0"/>
              <a:t>President</a:t>
            </a:r>
          </a:p>
        </p:txBody>
      </p:sp>
      <p:pic>
        <p:nvPicPr>
          <p:cNvPr id="30" name="Picture Placeholder 29" descr="team member&#10;">
            <a:extLst>
              <a:ext uri="{FF2B5EF4-FFF2-40B4-BE49-F238E27FC236}">
                <a16:creationId xmlns:a16="http://schemas.microsoft.com/office/drawing/2014/main" id="{E3518826-950A-4BBF-B066-0453E162ED7D}"/>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a:stretch/>
        </p:blipFill>
        <p:spPr>
          <a:xfrm>
            <a:off x="3667125" y="2047875"/>
            <a:ext cx="2103438" cy="3017838"/>
          </a:xfrm>
        </p:spPr>
      </p:pic>
      <p:sp>
        <p:nvSpPr>
          <p:cNvPr id="7" name="Text Placeholder 6">
            <a:extLst>
              <a:ext uri="{FF2B5EF4-FFF2-40B4-BE49-F238E27FC236}">
                <a16:creationId xmlns:a16="http://schemas.microsoft.com/office/drawing/2014/main" id="{3CCBA895-282B-4655-9508-9B081D894702}"/>
              </a:ext>
            </a:extLst>
          </p:cNvPr>
          <p:cNvSpPr>
            <a:spLocks noGrp="1"/>
          </p:cNvSpPr>
          <p:nvPr>
            <p:ph type="body" sz="quarter" idx="17"/>
          </p:nvPr>
        </p:nvSpPr>
        <p:spPr>
          <a:xfrm>
            <a:off x="3666744" y="5257800"/>
            <a:ext cx="2103120" cy="274320"/>
          </a:xfrm>
        </p:spPr>
        <p:txBody>
          <a:bodyPr/>
          <a:lstStyle/>
          <a:p>
            <a:r>
              <a:rPr lang="en-US" dirty="0"/>
              <a:t>Mirjam Nilsson</a:t>
            </a:r>
          </a:p>
        </p:txBody>
      </p:sp>
      <p:sp>
        <p:nvSpPr>
          <p:cNvPr id="8" name="Text Placeholder 7">
            <a:extLst>
              <a:ext uri="{FF2B5EF4-FFF2-40B4-BE49-F238E27FC236}">
                <a16:creationId xmlns:a16="http://schemas.microsoft.com/office/drawing/2014/main" id="{B45544BD-5A0E-41E5-9FDF-CF48D5F86A73}"/>
              </a:ext>
            </a:extLst>
          </p:cNvPr>
          <p:cNvSpPr>
            <a:spLocks noGrp="1"/>
          </p:cNvSpPr>
          <p:nvPr>
            <p:ph type="body" sz="quarter" idx="18"/>
          </p:nvPr>
        </p:nvSpPr>
        <p:spPr>
          <a:xfrm>
            <a:off x="3666744" y="5551170"/>
            <a:ext cx="2103120" cy="365760"/>
          </a:xfrm>
        </p:spPr>
        <p:txBody>
          <a:bodyPr/>
          <a:lstStyle/>
          <a:p>
            <a:r>
              <a:rPr lang="en-US" dirty="0"/>
              <a:t>Chief Executive Officer</a:t>
            </a:r>
          </a:p>
        </p:txBody>
      </p:sp>
      <p:pic>
        <p:nvPicPr>
          <p:cNvPr id="32" name="Picture Placeholder 31" descr="team member&#10;">
            <a:extLst>
              <a:ext uri="{FF2B5EF4-FFF2-40B4-BE49-F238E27FC236}">
                <a16:creationId xmlns:a16="http://schemas.microsoft.com/office/drawing/2014/main" id="{3C5A52A1-20C1-4B98-93B8-92FCD7B5D5D3}"/>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a:ext>
            </a:extLst>
          </a:blip>
          <a:srcRect/>
          <a:stretch/>
        </p:blipFill>
        <p:spPr>
          <a:xfrm>
            <a:off x="6421438" y="2047875"/>
            <a:ext cx="2103437" cy="3017838"/>
          </a:xfrm>
        </p:spPr>
      </p:pic>
      <p:sp>
        <p:nvSpPr>
          <p:cNvPr id="18" name="Text Placeholder 17">
            <a:extLst>
              <a:ext uri="{FF2B5EF4-FFF2-40B4-BE49-F238E27FC236}">
                <a16:creationId xmlns:a16="http://schemas.microsoft.com/office/drawing/2014/main" id="{FB4AD937-0438-4166-BD70-EA667D56A4D4}"/>
              </a:ext>
            </a:extLst>
          </p:cNvPr>
          <p:cNvSpPr>
            <a:spLocks noGrp="1"/>
          </p:cNvSpPr>
          <p:nvPr>
            <p:ph type="body" sz="quarter" idx="20"/>
          </p:nvPr>
        </p:nvSpPr>
        <p:spPr>
          <a:xfrm>
            <a:off x="6419088" y="5257800"/>
            <a:ext cx="2103120" cy="274320"/>
          </a:xfrm>
        </p:spPr>
        <p:txBody>
          <a:bodyPr/>
          <a:lstStyle/>
          <a:p>
            <a:r>
              <a:rPr lang="en-US" dirty="0"/>
              <a:t>Flora Berggren</a:t>
            </a:r>
          </a:p>
        </p:txBody>
      </p:sp>
      <p:sp>
        <p:nvSpPr>
          <p:cNvPr id="19" name="Text Placeholder 18">
            <a:extLst>
              <a:ext uri="{FF2B5EF4-FFF2-40B4-BE49-F238E27FC236}">
                <a16:creationId xmlns:a16="http://schemas.microsoft.com/office/drawing/2014/main" id="{B2F91C5D-226D-435B-A96C-1F554E795D9D}"/>
              </a:ext>
            </a:extLst>
          </p:cNvPr>
          <p:cNvSpPr>
            <a:spLocks noGrp="1"/>
          </p:cNvSpPr>
          <p:nvPr>
            <p:ph type="body" sz="quarter" idx="21"/>
          </p:nvPr>
        </p:nvSpPr>
        <p:spPr>
          <a:xfrm>
            <a:off x="6419088" y="5551170"/>
            <a:ext cx="2103120" cy="365760"/>
          </a:xfrm>
        </p:spPr>
        <p:txBody>
          <a:bodyPr/>
          <a:lstStyle/>
          <a:p>
            <a:r>
              <a:rPr lang="en-US" dirty="0"/>
              <a:t>Chief Operations Operator</a:t>
            </a:r>
          </a:p>
        </p:txBody>
      </p:sp>
      <p:pic>
        <p:nvPicPr>
          <p:cNvPr id="34" name="Picture Placeholder 33" descr="team member&#10;">
            <a:extLst>
              <a:ext uri="{FF2B5EF4-FFF2-40B4-BE49-F238E27FC236}">
                <a16:creationId xmlns:a16="http://schemas.microsoft.com/office/drawing/2014/main" id="{F7A2D11E-BE25-45D2-8EDB-3D89772BDBC6}"/>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a:ext>
            </a:extLst>
          </a:blip>
          <a:srcRect/>
          <a:stretch/>
        </p:blipFill>
        <p:spPr>
          <a:xfrm>
            <a:off x="9174163" y="2047875"/>
            <a:ext cx="2103437" cy="3017838"/>
          </a:xfrm>
        </p:spPr>
      </p:pic>
      <p:sp>
        <p:nvSpPr>
          <p:cNvPr id="21" name="Text Placeholder 20">
            <a:extLst>
              <a:ext uri="{FF2B5EF4-FFF2-40B4-BE49-F238E27FC236}">
                <a16:creationId xmlns:a16="http://schemas.microsoft.com/office/drawing/2014/main" id="{EC6CB9CB-BA33-411F-ABB1-BCC00E4CE922}"/>
              </a:ext>
            </a:extLst>
          </p:cNvPr>
          <p:cNvSpPr>
            <a:spLocks noGrp="1"/>
          </p:cNvSpPr>
          <p:nvPr>
            <p:ph type="body" sz="quarter" idx="23"/>
          </p:nvPr>
        </p:nvSpPr>
        <p:spPr>
          <a:xfrm>
            <a:off x="9171432" y="5257800"/>
            <a:ext cx="2103120" cy="274320"/>
          </a:xfrm>
        </p:spPr>
        <p:txBody>
          <a:bodyPr/>
          <a:lstStyle/>
          <a:p>
            <a:r>
              <a:rPr lang="en-US" dirty="0"/>
              <a:t>Rajesh Santoshi</a:t>
            </a:r>
          </a:p>
        </p:txBody>
      </p:sp>
      <p:sp>
        <p:nvSpPr>
          <p:cNvPr id="22" name="Text Placeholder 21">
            <a:extLst>
              <a:ext uri="{FF2B5EF4-FFF2-40B4-BE49-F238E27FC236}">
                <a16:creationId xmlns:a16="http://schemas.microsoft.com/office/drawing/2014/main" id="{A43341B8-8BFF-46A8-A144-93AE618DB843}"/>
              </a:ext>
            </a:extLst>
          </p:cNvPr>
          <p:cNvSpPr>
            <a:spLocks noGrp="1"/>
          </p:cNvSpPr>
          <p:nvPr>
            <p:ph type="body" sz="quarter" idx="24"/>
          </p:nvPr>
        </p:nvSpPr>
        <p:spPr>
          <a:xfrm>
            <a:off x="9171432" y="5551170"/>
            <a:ext cx="2103120" cy="365760"/>
          </a:xfrm>
        </p:spPr>
        <p:txBody>
          <a:bodyPr/>
          <a:lstStyle/>
          <a:p>
            <a:r>
              <a:rPr lang="en-US" dirty="0"/>
              <a:t>VP Marketing</a:t>
            </a:r>
          </a:p>
        </p:txBody>
      </p:sp>
      <p:sp>
        <p:nvSpPr>
          <p:cNvPr id="35" name="Rectangle 34">
            <a:extLst>
              <a:ext uri="{FF2B5EF4-FFF2-40B4-BE49-F238E27FC236}">
                <a16:creationId xmlns:a16="http://schemas.microsoft.com/office/drawing/2014/main" id="{00ADF5DB-0025-47AA-9436-DFD100097BB5}"/>
              </a:ext>
              <a:ext uri="{C183D7F6-B498-43B3-948B-1728B52AA6E4}">
                <adec:decorative xmlns:adec="http://schemas.microsoft.com/office/drawing/2017/decorative" val="1"/>
              </a:ext>
            </a:extLst>
          </p:cNvPr>
          <p:cNvSpPr/>
          <p:nvPr/>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6E3061B-C3BC-4087-AEF7-2C6C9BDB7CED}"/>
              </a:ext>
              <a:ext uri="{C183D7F6-B498-43B3-948B-1728B52AA6E4}">
                <adec:decorative xmlns:adec="http://schemas.microsoft.com/office/drawing/2017/decorative" val="1"/>
              </a:ext>
            </a:extLst>
          </p:cNvPr>
          <p:cNvSpPr/>
          <p:nvPr/>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BFFA4BA-93DF-4ECF-A20F-3D40A20661B8}"/>
              </a:ext>
              <a:ext uri="{C183D7F6-B498-43B3-948B-1728B52AA6E4}">
                <adec:decorative xmlns:adec="http://schemas.microsoft.com/office/drawing/2017/decorative" val="1"/>
              </a:ext>
            </a:extLst>
          </p:cNvPr>
          <p:cNvSpPr/>
          <p:nvPr/>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73791FF-CCF9-4C5D-A843-3726D4BA74B4}"/>
              </a:ext>
              <a:ext uri="{C183D7F6-B498-43B3-948B-1728B52AA6E4}">
                <adec:decorative xmlns:adec="http://schemas.microsoft.com/office/drawing/2017/decorative" val="1"/>
              </a:ext>
            </a:extLst>
          </p:cNvPr>
          <p:cNvSpPr/>
          <p:nvPr/>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Date Placeholder 43">
            <a:extLst>
              <a:ext uri="{FF2B5EF4-FFF2-40B4-BE49-F238E27FC236}">
                <a16:creationId xmlns:a16="http://schemas.microsoft.com/office/drawing/2014/main" id="{699F33BF-9EA0-4A52-B59D-CD6A57261097}"/>
              </a:ext>
            </a:extLst>
          </p:cNvPr>
          <p:cNvSpPr>
            <a:spLocks noGrp="1"/>
          </p:cNvSpPr>
          <p:nvPr>
            <p:ph type="dt" sz="half" idx="10"/>
          </p:nvPr>
        </p:nvSpPr>
        <p:spPr>
          <a:xfrm>
            <a:off x="838200" y="6356350"/>
            <a:ext cx="2743200" cy="365125"/>
          </a:xfrm>
        </p:spPr>
        <p:txBody>
          <a:bodyPr/>
          <a:lstStyle/>
          <a:p>
            <a:r>
              <a:rPr lang="en-US" dirty="0"/>
              <a:t>7/14/20XX</a:t>
            </a:r>
          </a:p>
        </p:txBody>
      </p:sp>
      <p:sp>
        <p:nvSpPr>
          <p:cNvPr id="45" name="Footer Placeholder 44">
            <a:extLst>
              <a:ext uri="{FF2B5EF4-FFF2-40B4-BE49-F238E27FC236}">
                <a16:creationId xmlns:a16="http://schemas.microsoft.com/office/drawing/2014/main" id="{0C136C7D-C5A4-48AE-99EF-3F26F5A321D1}"/>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78E65243-56AB-4666-A752-0F5C1A7FE28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2D7C-45DA-45A1-BCD0-40DD32D5C9A1}"/>
              </a:ext>
            </a:extLst>
          </p:cNvPr>
          <p:cNvSpPr>
            <a:spLocks noGrp="1"/>
          </p:cNvSpPr>
          <p:nvPr>
            <p:ph type="title"/>
          </p:nvPr>
        </p:nvSpPr>
        <p:spPr>
          <a:xfrm>
            <a:off x="838200" y="365125"/>
            <a:ext cx="10515600" cy="1325563"/>
          </a:xfrm>
        </p:spPr>
        <p:txBody>
          <a:bodyPr/>
          <a:lstStyle/>
          <a:p>
            <a:r>
              <a:rPr lang="en-US" dirty="0"/>
              <a:t>MEET THE FULL TEAM</a:t>
            </a:r>
          </a:p>
        </p:txBody>
      </p:sp>
      <p:pic>
        <p:nvPicPr>
          <p:cNvPr id="28" name="Picture Placeholder 27" descr="team member">
            <a:extLst>
              <a:ext uri="{FF2B5EF4-FFF2-40B4-BE49-F238E27FC236}">
                <a16:creationId xmlns:a16="http://schemas.microsoft.com/office/drawing/2014/main" id="{3FB5C621-B7DF-4715-BA11-6BA51730F64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14400" y="2047875"/>
            <a:ext cx="2103438" cy="1371600"/>
          </a:xfrm>
        </p:spPr>
      </p:pic>
      <p:sp>
        <p:nvSpPr>
          <p:cNvPr id="4" name="Text Placeholder 3">
            <a:extLst>
              <a:ext uri="{FF2B5EF4-FFF2-40B4-BE49-F238E27FC236}">
                <a16:creationId xmlns:a16="http://schemas.microsoft.com/office/drawing/2014/main" id="{B16F415A-D292-401D-B8EE-54A5F34DCA2C}"/>
              </a:ext>
            </a:extLst>
          </p:cNvPr>
          <p:cNvSpPr>
            <a:spLocks noGrp="1"/>
          </p:cNvSpPr>
          <p:nvPr>
            <p:ph type="body" sz="quarter" idx="14"/>
          </p:nvPr>
        </p:nvSpPr>
        <p:spPr>
          <a:xfrm>
            <a:off x="911352" y="3524652"/>
            <a:ext cx="2103120" cy="228600"/>
          </a:xfrm>
        </p:spPr>
        <p:txBody>
          <a:bodyPr/>
          <a:lstStyle/>
          <a:p>
            <a:r>
              <a:rPr lang="en-US" dirty="0"/>
              <a:t>Takuma Hayashi</a:t>
            </a:r>
          </a:p>
        </p:txBody>
      </p:sp>
      <p:sp>
        <p:nvSpPr>
          <p:cNvPr id="5" name="Text Placeholder 4">
            <a:extLst>
              <a:ext uri="{FF2B5EF4-FFF2-40B4-BE49-F238E27FC236}">
                <a16:creationId xmlns:a16="http://schemas.microsoft.com/office/drawing/2014/main" id="{A0DFB30C-3E6D-4565-9646-913768A22E2B}"/>
              </a:ext>
            </a:extLst>
          </p:cNvPr>
          <p:cNvSpPr>
            <a:spLocks noGrp="1"/>
          </p:cNvSpPr>
          <p:nvPr>
            <p:ph type="body" sz="quarter" idx="15"/>
          </p:nvPr>
        </p:nvSpPr>
        <p:spPr>
          <a:xfrm>
            <a:off x="911352" y="3774234"/>
            <a:ext cx="2103120" cy="228600"/>
          </a:xfrm>
        </p:spPr>
        <p:txBody>
          <a:bodyPr/>
          <a:lstStyle/>
          <a:p>
            <a:r>
              <a:rPr lang="en-US" dirty="0"/>
              <a:t>President</a:t>
            </a:r>
          </a:p>
        </p:txBody>
      </p:sp>
      <p:pic>
        <p:nvPicPr>
          <p:cNvPr id="30" name="Picture Placeholder 29" descr="team member&#10;">
            <a:extLst>
              <a:ext uri="{FF2B5EF4-FFF2-40B4-BE49-F238E27FC236}">
                <a16:creationId xmlns:a16="http://schemas.microsoft.com/office/drawing/2014/main" id="{EEA671C7-564C-4EBB-A81D-9879D9B27612}"/>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a:stretch/>
        </p:blipFill>
        <p:spPr>
          <a:xfrm>
            <a:off x="3667125" y="2047875"/>
            <a:ext cx="2103438" cy="1371600"/>
          </a:xfrm>
        </p:spPr>
      </p:pic>
      <p:sp>
        <p:nvSpPr>
          <p:cNvPr id="7" name="Text Placeholder 6">
            <a:extLst>
              <a:ext uri="{FF2B5EF4-FFF2-40B4-BE49-F238E27FC236}">
                <a16:creationId xmlns:a16="http://schemas.microsoft.com/office/drawing/2014/main" id="{0484F183-4242-4FE0-9405-F93B3D7FAA90}"/>
              </a:ext>
            </a:extLst>
          </p:cNvPr>
          <p:cNvSpPr>
            <a:spLocks noGrp="1"/>
          </p:cNvSpPr>
          <p:nvPr>
            <p:ph type="body" sz="quarter" idx="17"/>
          </p:nvPr>
        </p:nvSpPr>
        <p:spPr>
          <a:xfrm>
            <a:off x="3666744" y="3524652"/>
            <a:ext cx="2103120" cy="228600"/>
          </a:xfrm>
        </p:spPr>
        <p:txBody>
          <a:bodyPr/>
          <a:lstStyle/>
          <a:p>
            <a:r>
              <a:rPr lang="en-US" dirty="0"/>
              <a:t>Mirjam Nilsson</a:t>
            </a:r>
          </a:p>
        </p:txBody>
      </p:sp>
      <p:sp>
        <p:nvSpPr>
          <p:cNvPr id="8" name="Text Placeholder 7">
            <a:extLst>
              <a:ext uri="{FF2B5EF4-FFF2-40B4-BE49-F238E27FC236}">
                <a16:creationId xmlns:a16="http://schemas.microsoft.com/office/drawing/2014/main" id="{869E9B05-7A10-4168-9CB8-75AF17B85476}"/>
              </a:ext>
            </a:extLst>
          </p:cNvPr>
          <p:cNvSpPr>
            <a:spLocks noGrp="1"/>
          </p:cNvSpPr>
          <p:nvPr>
            <p:ph type="body" sz="quarter" idx="18"/>
          </p:nvPr>
        </p:nvSpPr>
        <p:spPr>
          <a:xfrm>
            <a:off x="3666744" y="3774234"/>
            <a:ext cx="2103120" cy="228600"/>
          </a:xfrm>
        </p:spPr>
        <p:txBody>
          <a:bodyPr/>
          <a:lstStyle/>
          <a:p>
            <a:r>
              <a:rPr lang="en-US" dirty="0"/>
              <a:t>Chief Executive Officer</a:t>
            </a:r>
          </a:p>
        </p:txBody>
      </p:sp>
      <p:pic>
        <p:nvPicPr>
          <p:cNvPr id="32" name="Picture Placeholder 31" descr="team member&#10;">
            <a:extLst>
              <a:ext uri="{FF2B5EF4-FFF2-40B4-BE49-F238E27FC236}">
                <a16:creationId xmlns:a16="http://schemas.microsoft.com/office/drawing/2014/main" id="{F13AE6CA-5311-4723-896B-18A11A111598}"/>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a:ext>
            </a:extLst>
          </a:blip>
          <a:srcRect/>
          <a:stretch/>
        </p:blipFill>
        <p:spPr>
          <a:xfrm>
            <a:off x="6421438" y="2047875"/>
            <a:ext cx="2103437" cy="1371600"/>
          </a:xfrm>
        </p:spPr>
      </p:pic>
      <p:sp>
        <p:nvSpPr>
          <p:cNvPr id="10" name="Text Placeholder 9">
            <a:extLst>
              <a:ext uri="{FF2B5EF4-FFF2-40B4-BE49-F238E27FC236}">
                <a16:creationId xmlns:a16="http://schemas.microsoft.com/office/drawing/2014/main" id="{3747A24A-C4E1-45F8-B4E3-D73EAC93C338}"/>
              </a:ext>
            </a:extLst>
          </p:cNvPr>
          <p:cNvSpPr>
            <a:spLocks noGrp="1"/>
          </p:cNvSpPr>
          <p:nvPr>
            <p:ph type="body" sz="quarter" idx="20"/>
          </p:nvPr>
        </p:nvSpPr>
        <p:spPr>
          <a:xfrm>
            <a:off x="6419088" y="3524652"/>
            <a:ext cx="2103120" cy="228600"/>
          </a:xfrm>
        </p:spPr>
        <p:txBody>
          <a:bodyPr/>
          <a:lstStyle/>
          <a:p>
            <a:r>
              <a:rPr lang="en-US" dirty="0"/>
              <a:t>Flora Berggren</a:t>
            </a:r>
          </a:p>
        </p:txBody>
      </p:sp>
      <p:sp>
        <p:nvSpPr>
          <p:cNvPr id="11" name="Text Placeholder 10">
            <a:extLst>
              <a:ext uri="{FF2B5EF4-FFF2-40B4-BE49-F238E27FC236}">
                <a16:creationId xmlns:a16="http://schemas.microsoft.com/office/drawing/2014/main" id="{C4448846-D33D-4ED0-96D8-F86423E1C4BE}"/>
              </a:ext>
            </a:extLst>
          </p:cNvPr>
          <p:cNvSpPr>
            <a:spLocks noGrp="1"/>
          </p:cNvSpPr>
          <p:nvPr>
            <p:ph type="body" sz="quarter" idx="21"/>
          </p:nvPr>
        </p:nvSpPr>
        <p:spPr>
          <a:xfrm>
            <a:off x="6419088" y="3774234"/>
            <a:ext cx="2103120" cy="228600"/>
          </a:xfrm>
        </p:spPr>
        <p:txBody>
          <a:bodyPr/>
          <a:lstStyle/>
          <a:p>
            <a:r>
              <a:rPr lang="en-US" dirty="0"/>
              <a:t>Chief Operations Officer</a:t>
            </a:r>
          </a:p>
        </p:txBody>
      </p:sp>
      <p:pic>
        <p:nvPicPr>
          <p:cNvPr id="34" name="Picture Placeholder 33" descr="team member&#10;">
            <a:extLst>
              <a:ext uri="{FF2B5EF4-FFF2-40B4-BE49-F238E27FC236}">
                <a16:creationId xmlns:a16="http://schemas.microsoft.com/office/drawing/2014/main" id="{31F4C6DF-221E-4459-A5B6-9C57A2ED57DF}"/>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a:ext>
            </a:extLst>
          </a:blip>
          <a:srcRect/>
          <a:stretch/>
        </p:blipFill>
        <p:spPr>
          <a:xfrm>
            <a:off x="9174163" y="2047875"/>
            <a:ext cx="2103437" cy="1371600"/>
          </a:xfrm>
        </p:spPr>
      </p:pic>
      <p:sp>
        <p:nvSpPr>
          <p:cNvPr id="13" name="Text Placeholder 12">
            <a:extLst>
              <a:ext uri="{FF2B5EF4-FFF2-40B4-BE49-F238E27FC236}">
                <a16:creationId xmlns:a16="http://schemas.microsoft.com/office/drawing/2014/main" id="{9155F8DC-DEB4-460D-87FE-F1BDEA6831B5}"/>
              </a:ext>
            </a:extLst>
          </p:cNvPr>
          <p:cNvSpPr>
            <a:spLocks noGrp="1"/>
          </p:cNvSpPr>
          <p:nvPr>
            <p:ph type="body" sz="quarter" idx="23"/>
          </p:nvPr>
        </p:nvSpPr>
        <p:spPr>
          <a:xfrm>
            <a:off x="9171432" y="3524652"/>
            <a:ext cx="2103120" cy="228600"/>
          </a:xfrm>
        </p:spPr>
        <p:txBody>
          <a:bodyPr/>
          <a:lstStyle/>
          <a:p>
            <a:r>
              <a:rPr lang="en-US" dirty="0"/>
              <a:t>Rajesh Santoshi</a:t>
            </a:r>
          </a:p>
        </p:txBody>
      </p:sp>
      <p:sp>
        <p:nvSpPr>
          <p:cNvPr id="14" name="Text Placeholder 13">
            <a:extLst>
              <a:ext uri="{FF2B5EF4-FFF2-40B4-BE49-F238E27FC236}">
                <a16:creationId xmlns:a16="http://schemas.microsoft.com/office/drawing/2014/main" id="{F71BC6F9-8896-48A9-A294-C72BD5F54D6A}"/>
              </a:ext>
            </a:extLst>
          </p:cNvPr>
          <p:cNvSpPr>
            <a:spLocks noGrp="1"/>
          </p:cNvSpPr>
          <p:nvPr>
            <p:ph type="body" sz="quarter" idx="24"/>
          </p:nvPr>
        </p:nvSpPr>
        <p:spPr>
          <a:xfrm>
            <a:off x="9171432" y="3774234"/>
            <a:ext cx="2103120" cy="228600"/>
          </a:xfrm>
        </p:spPr>
        <p:txBody>
          <a:bodyPr/>
          <a:lstStyle/>
          <a:p>
            <a:r>
              <a:rPr lang="en-US" dirty="0"/>
              <a:t>VP Marketing</a:t>
            </a:r>
          </a:p>
        </p:txBody>
      </p:sp>
      <p:pic>
        <p:nvPicPr>
          <p:cNvPr id="36" name="Picture Placeholder 35" descr="team member&#10;">
            <a:extLst>
              <a:ext uri="{FF2B5EF4-FFF2-40B4-BE49-F238E27FC236}">
                <a16:creationId xmlns:a16="http://schemas.microsoft.com/office/drawing/2014/main" id="{5E363B2C-DF8C-43FB-B0D0-75A43A798393}"/>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a:ext>
            </a:extLst>
          </a:blip>
          <a:srcRect/>
          <a:stretch/>
        </p:blipFill>
        <p:spPr>
          <a:xfrm>
            <a:off x="917575" y="4260850"/>
            <a:ext cx="2103438" cy="1371600"/>
          </a:xfrm>
        </p:spPr>
      </p:pic>
      <p:sp>
        <p:nvSpPr>
          <p:cNvPr id="16" name="Text Placeholder 15">
            <a:extLst>
              <a:ext uri="{FF2B5EF4-FFF2-40B4-BE49-F238E27FC236}">
                <a16:creationId xmlns:a16="http://schemas.microsoft.com/office/drawing/2014/main" id="{FDC8EE5B-FDF4-40E4-8BA2-7FFD01D46F12}"/>
              </a:ext>
            </a:extLst>
          </p:cNvPr>
          <p:cNvSpPr>
            <a:spLocks noGrp="1"/>
          </p:cNvSpPr>
          <p:nvPr>
            <p:ph type="body" sz="quarter" idx="26"/>
          </p:nvPr>
        </p:nvSpPr>
        <p:spPr>
          <a:xfrm>
            <a:off x="914400" y="5738113"/>
            <a:ext cx="2103120" cy="228600"/>
          </a:xfrm>
        </p:spPr>
        <p:txBody>
          <a:bodyPr/>
          <a:lstStyle/>
          <a:p>
            <a:r>
              <a:rPr lang="en-US" dirty="0"/>
              <a:t>Graham Barnes</a:t>
            </a:r>
          </a:p>
        </p:txBody>
      </p:sp>
      <p:sp>
        <p:nvSpPr>
          <p:cNvPr id="17" name="Text Placeholder 16">
            <a:extLst>
              <a:ext uri="{FF2B5EF4-FFF2-40B4-BE49-F238E27FC236}">
                <a16:creationId xmlns:a16="http://schemas.microsoft.com/office/drawing/2014/main" id="{08A7953F-A959-4F25-9D84-C0215BE9DD9D}"/>
              </a:ext>
            </a:extLst>
          </p:cNvPr>
          <p:cNvSpPr>
            <a:spLocks noGrp="1"/>
          </p:cNvSpPr>
          <p:nvPr>
            <p:ph type="body" sz="quarter" idx="27"/>
          </p:nvPr>
        </p:nvSpPr>
        <p:spPr>
          <a:xfrm>
            <a:off x="914400" y="6001343"/>
            <a:ext cx="2103120" cy="228600"/>
          </a:xfrm>
        </p:spPr>
        <p:txBody>
          <a:bodyPr/>
          <a:lstStyle/>
          <a:p>
            <a:r>
              <a:rPr lang="en-US" dirty="0"/>
              <a:t>VP Product</a:t>
            </a:r>
          </a:p>
        </p:txBody>
      </p:sp>
      <p:pic>
        <p:nvPicPr>
          <p:cNvPr id="38" name="Picture Placeholder 37" descr="team member&#10;">
            <a:extLst>
              <a:ext uri="{FF2B5EF4-FFF2-40B4-BE49-F238E27FC236}">
                <a16:creationId xmlns:a16="http://schemas.microsoft.com/office/drawing/2014/main" id="{146DB95A-91D9-49AF-A19F-FECE3179AB49}"/>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a:ext>
            </a:extLst>
          </a:blip>
          <a:srcRect/>
          <a:stretch/>
        </p:blipFill>
        <p:spPr>
          <a:xfrm>
            <a:off x="3670300" y="4260850"/>
            <a:ext cx="2103438" cy="1371600"/>
          </a:xfrm>
        </p:spPr>
      </p:pic>
      <p:sp>
        <p:nvSpPr>
          <p:cNvPr id="19" name="Text Placeholder 18">
            <a:extLst>
              <a:ext uri="{FF2B5EF4-FFF2-40B4-BE49-F238E27FC236}">
                <a16:creationId xmlns:a16="http://schemas.microsoft.com/office/drawing/2014/main" id="{F9CA3A3E-9309-4918-A84A-C9E3F14E0C28}"/>
              </a:ext>
            </a:extLst>
          </p:cNvPr>
          <p:cNvSpPr>
            <a:spLocks noGrp="1"/>
          </p:cNvSpPr>
          <p:nvPr>
            <p:ph type="body" sz="quarter" idx="29"/>
          </p:nvPr>
        </p:nvSpPr>
        <p:spPr>
          <a:xfrm>
            <a:off x="3669792" y="5738113"/>
            <a:ext cx="2103120" cy="228600"/>
          </a:xfrm>
        </p:spPr>
        <p:txBody>
          <a:bodyPr/>
          <a:lstStyle/>
          <a:p>
            <a:r>
              <a:rPr lang="en-US" dirty="0"/>
              <a:t>Rowan Murphy</a:t>
            </a:r>
          </a:p>
        </p:txBody>
      </p:sp>
      <p:sp>
        <p:nvSpPr>
          <p:cNvPr id="20" name="Text Placeholder 19">
            <a:extLst>
              <a:ext uri="{FF2B5EF4-FFF2-40B4-BE49-F238E27FC236}">
                <a16:creationId xmlns:a16="http://schemas.microsoft.com/office/drawing/2014/main" id="{DE45847E-109F-4D7D-BCD7-1868B6FDC160}"/>
              </a:ext>
            </a:extLst>
          </p:cNvPr>
          <p:cNvSpPr>
            <a:spLocks noGrp="1"/>
          </p:cNvSpPr>
          <p:nvPr>
            <p:ph type="body" sz="quarter" idx="30"/>
          </p:nvPr>
        </p:nvSpPr>
        <p:spPr>
          <a:xfrm>
            <a:off x="3669792" y="6001343"/>
            <a:ext cx="2103120" cy="228600"/>
          </a:xfrm>
        </p:spPr>
        <p:txBody>
          <a:bodyPr/>
          <a:lstStyle/>
          <a:p>
            <a:r>
              <a:rPr lang="en-US" dirty="0"/>
              <a:t>SEO Strategist</a:t>
            </a:r>
          </a:p>
        </p:txBody>
      </p:sp>
      <p:pic>
        <p:nvPicPr>
          <p:cNvPr id="40" name="Picture Placeholder 39" descr="team member&#10;">
            <a:extLst>
              <a:ext uri="{FF2B5EF4-FFF2-40B4-BE49-F238E27FC236}">
                <a16:creationId xmlns:a16="http://schemas.microsoft.com/office/drawing/2014/main" id="{BA5B83B0-A7DC-4DAE-A4A9-2B552289353E}"/>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a:ext>
            </a:extLst>
          </a:blip>
          <a:srcRect/>
          <a:stretch/>
        </p:blipFill>
        <p:spPr>
          <a:xfrm>
            <a:off x="6424613" y="4260850"/>
            <a:ext cx="2103437" cy="1371600"/>
          </a:xfrm>
        </p:spPr>
      </p:pic>
      <p:sp>
        <p:nvSpPr>
          <p:cNvPr id="22" name="Text Placeholder 21">
            <a:extLst>
              <a:ext uri="{FF2B5EF4-FFF2-40B4-BE49-F238E27FC236}">
                <a16:creationId xmlns:a16="http://schemas.microsoft.com/office/drawing/2014/main" id="{9B05E8B0-A169-4556-B131-F01BF687DF02}"/>
              </a:ext>
            </a:extLst>
          </p:cNvPr>
          <p:cNvSpPr>
            <a:spLocks noGrp="1"/>
          </p:cNvSpPr>
          <p:nvPr>
            <p:ph type="body" sz="quarter" idx="32"/>
          </p:nvPr>
        </p:nvSpPr>
        <p:spPr>
          <a:xfrm>
            <a:off x="6422136" y="5738113"/>
            <a:ext cx="2103120" cy="228600"/>
          </a:xfrm>
        </p:spPr>
        <p:txBody>
          <a:bodyPr/>
          <a:lstStyle/>
          <a:p>
            <a:r>
              <a:rPr lang="en-US" dirty="0"/>
              <a:t>Elizabeth Moore</a:t>
            </a:r>
          </a:p>
        </p:txBody>
      </p:sp>
      <p:sp>
        <p:nvSpPr>
          <p:cNvPr id="23" name="Text Placeholder 22">
            <a:extLst>
              <a:ext uri="{FF2B5EF4-FFF2-40B4-BE49-F238E27FC236}">
                <a16:creationId xmlns:a16="http://schemas.microsoft.com/office/drawing/2014/main" id="{89B8D754-F01E-47CD-9BAB-91E627337565}"/>
              </a:ext>
            </a:extLst>
          </p:cNvPr>
          <p:cNvSpPr>
            <a:spLocks noGrp="1"/>
          </p:cNvSpPr>
          <p:nvPr>
            <p:ph type="body" sz="quarter" idx="33"/>
          </p:nvPr>
        </p:nvSpPr>
        <p:spPr>
          <a:xfrm>
            <a:off x="6422136" y="6001343"/>
            <a:ext cx="2103120" cy="228600"/>
          </a:xfrm>
        </p:spPr>
        <p:txBody>
          <a:bodyPr/>
          <a:lstStyle/>
          <a:p>
            <a:r>
              <a:rPr lang="en-US" dirty="0"/>
              <a:t>Product Designer</a:t>
            </a:r>
          </a:p>
        </p:txBody>
      </p:sp>
      <p:pic>
        <p:nvPicPr>
          <p:cNvPr id="42" name="Picture Placeholder 41" descr="team member&#10;">
            <a:extLst>
              <a:ext uri="{FF2B5EF4-FFF2-40B4-BE49-F238E27FC236}">
                <a16:creationId xmlns:a16="http://schemas.microsoft.com/office/drawing/2014/main" id="{1AEF5689-5EF0-4AEB-8801-47A524AD0A5A}"/>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a:ext>
            </a:extLst>
          </a:blip>
          <a:srcRect/>
          <a:stretch/>
        </p:blipFill>
        <p:spPr>
          <a:xfrm>
            <a:off x="9177338" y="4260850"/>
            <a:ext cx="2103437" cy="1371600"/>
          </a:xfrm>
        </p:spPr>
      </p:pic>
      <p:sp>
        <p:nvSpPr>
          <p:cNvPr id="25" name="Text Placeholder 24">
            <a:extLst>
              <a:ext uri="{FF2B5EF4-FFF2-40B4-BE49-F238E27FC236}">
                <a16:creationId xmlns:a16="http://schemas.microsoft.com/office/drawing/2014/main" id="{401BC501-D7D3-4C14-AC64-4190AC62377E}"/>
              </a:ext>
            </a:extLst>
          </p:cNvPr>
          <p:cNvSpPr>
            <a:spLocks noGrp="1"/>
          </p:cNvSpPr>
          <p:nvPr>
            <p:ph type="body" sz="quarter" idx="35"/>
          </p:nvPr>
        </p:nvSpPr>
        <p:spPr>
          <a:xfrm>
            <a:off x="9174480" y="5738113"/>
            <a:ext cx="2103120" cy="228600"/>
          </a:xfrm>
        </p:spPr>
        <p:txBody>
          <a:bodyPr/>
          <a:lstStyle/>
          <a:p>
            <a:r>
              <a:rPr lang="en-US" dirty="0"/>
              <a:t>Robin Kline</a:t>
            </a:r>
          </a:p>
        </p:txBody>
      </p:sp>
      <p:sp>
        <p:nvSpPr>
          <p:cNvPr id="26" name="Text Placeholder 25">
            <a:extLst>
              <a:ext uri="{FF2B5EF4-FFF2-40B4-BE49-F238E27FC236}">
                <a16:creationId xmlns:a16="http://schemas.microsoft.com/office/drawing/2014/main" id="{AFA0B1A3-8382-445A-BD5C-FFEB79DED9FE}"/>
              </a:ext>
            </a:extLst>
          </p:cNvPr>
          <p:cNvSpPr>
            <a:spLocks noGrp="1"/>
          </p:cNvSpPr>
          <p:nvPr>
            <p:ph type="body" sz="quarter" idx="36"/>
          </p:nvPr>
        </p:nvSpPr>
        <p:spPr>
          <a:xfrm>
            <a:off x="9174480" y="6001343"/>
            <a:ext cx="2103120" cy="228600"/>
          </a:xfrm>
        </p:spPr>
        <p:txBody>
          <a:bodyPr/>
          <a:lstStyle/>
          <a:p>
            <a:r>
              <a:rPr lang="en-US" dirty="0"/>
              <a:t>Content Developer</a:t>
            </a:r>
          </a:p>
        </p:txBody>
      </p:sp>
      <p:sp>
        <p:nvSpPr>
          <p:cNvPr id="119" name="Rectangle 118">
            <a:extLst>
              <a:ext uri="{FF2B5EF4-FFF2-40B4-BE49-F238E27FC236}">
                <a16:creationId xmlns:a16="http://schemas.microsoft.com/office/drawing/2014/main" id="{2EBA4538-DE77-489A-8350-EB6A91BB279F}"/>
              </a:ext>
              <a:ext uri="{C183D7F6-B498-43B3-948B-1728B52AA6E4}">
                <adec:decorative xmlns:adec="http://schemas.microsoft.com/office/drawing/2017/decorative" val="1"/>
              </a:ext>
            </a:extLst>
          </p:cNvPr>
          <p:cNvSpPr/>
          <p:nvPr/>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74A86AAB-370D-439E-9BED-518723F0B506}"/>
              </a:ext>
              <a:ext uri="{C183D7F6-B498-43B3-948B-1728B52AA6E4}">
                <adec:decorative xmlns:adec="http://schemas.microsoft.com/office/drawing/2017/decorative" val="1"/>
              </a:ext>
            </a:extLst>
          </p:cNvPr>
          <p:cNvSpPr/>
          <p:nvPr/>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A4AB794F-24F5-4B85-BFAB-4C1F779A2EFC}"/>
              </a:ext>
              <a:ext uri="{C183D7F6-B498-43B3-948B-1728B52AA6E4}">
                <adec:decorative xmlns:adec="http://schemas.microsoft.com/office/drawing/2017/decorative" val="1"/>
              </a:ext>
            </a:extLst>
          </p:cNvPr>
          <p:cNvSpPr/>
          <p:nvPr/>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F3B944F6-8DC1-4CE8-8BC3-30B6B84F7CD2}"/>
              </a:ext>
              <a:ext uri="{C183D7F6-B498-43B3-948B-1728B52AA6E4}">
                <adec:decorative xmlns:adec="http://schemas.microsoft.com/office/drawing/2017/decorative" val="1"/>
              </a:ext>
            </a:extLst>
          </p:cNvPr>
          <p:cNvSpPr/>
          <p:nvPr/>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DE7C35C7-8193-4078-BD0F-F1E162675DC2}"/>
              </a:ext>
              <a:ext uri="{C183D7F6-B498-43B3-948B-1728B52AA6E4}">
                <adec:decorative xmlns:adec="http://schemas.microsoft.com/office/drawing/2017/decorative" val="1"/>
              </a:ext>
            </a:extLst>
          </p:cNvPr>
          <p:cNvSpPr/>
          <p:nvPr/>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E455F16D-80BC-4770-A8F3-DBA4956FA05D}"/>
              </a:ext>
              <a:ext uri="{C183D7F6-B498-43B3-948B-1728B52AA6E4}">
                <adec:decorative xmlns:adec="http://schemas.microsoft.com/office/drawing/2017/decorative" val="1"/>
              </a:ext>
            </a:extLst>
          </p:cNvPr>
          <p:cNvSpPr/>
          <p:nvPr/>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A6E5AABB-EEAE-4308-849F-0343D73F21A1}"/>
              </a:ext>
              <a:ext uri="{C183D7F6-B498-43B3-948B-1728B52AA6E4}">
                <adec:decorative xmlns:adec="http://schemas.microsoft.com/office/drawing/2017/decorative" val="1"/>
              </a:ext>
            </a:extLst>
          </p:cNvPr>
          <p:cNvSpPr/>
          <p:nvPr/>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A9D25A11-67D5-4CE0-AE39-585775E5E2E4}"/>
              </a:ext>
              <a:ext uri="{C183D7F6-B498-43B3-948B-1728B52AA6E4}">
                <adec:decorative xmlns:adec="http://schemas.microsoft.com/office/drawing/2017/decorative" val="1"/>
              </a:ext>
            </a:extLst>
          </p:cNvPr>
          <p:cNvSpPr/>
          <p:nvPr/>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Date Placeholder 133">
            <a:extLst>
              <a:ext uri="{FF2B5EF4-FFF2-40B4-BE49-F238E27FC236}">
                <a16:creationId xmlns:a16="http://schemas.microsoft.com/office/drawing/2014/main" id="{03AE756E-44E6-4396-B4F0-4C92B9537A19}"/>
              </a:ext>
            </a:extLst>
          </p:cNvPr>
          <p:cNvSpPr>
            <a:spLocks noGrp="1"/>
          </p:cNvSpPr>
          <p:nvPr>
            <p:ph type="dt" sz="half" idx="10"/>
          </p:nvPr>
        </p:nvSpPr>
        <p:spPr>
          <a:xfrm>
            <a:off x="838200" y="6356350"/>
            <a:ext cx="2743200" cy="365125"/>
          </a:xfrm>
        </p:spPr>
        <p:txBody>
          <a:bodyPr/>
          <a:lstStyle/>
          <a:p>
            <a:r>
              <a:rPr lang="en-US" dirty="0"/>
              <a:t>7/14/20XX</a:t>
            </a:r>
          </a:p>
        </p:txBody>
      </p:sp>
      <p:sp>
        <p:nvSpPr>
          <p:cNvPr id="135" name="Footer Placeholder 134">
            <a:extLst>
              <a:ext uri="{FF2B5EF4-FFF2-40B4-BE49-F238E27FC236}">
                <a16:creationId xmlns:a16="http://schemas.microsoft.com/office/drawing/2014/main" id="{C239D8AF-EF3C-4250-AEE5-B9016C9B69FA}"/>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6" name="Slide Number Placeholder 135">
            <a:extLst>
              <a:ext uri="{FF2B5EF4-FFF2-40B4-BE49-F238E27FC236}">
                <a16:creationId xmlns:a16="http://schemas.microsoft.com/office/drawing/2014/main" id="{12D0E515-67F7-4BAD-9307-64611E5A9A4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435056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52D5-79D1-472D-A29A-E1E6F1C209B2}"/>
              </a:ext>
            </a:extLst>
          </p:cNvPr>
          <p:cNvSpPr>
            <a:spLocks noGrp="1"/>
          </p:cNvSpPr>
          <p:nvPr>
            <p:ph type="title"/>
          </p:nvPr>
        </p:nvSpPr>
        <p:spPr>
          <a:xfrm>
            <a:off x="841247" y="365760"/>
            <a:ext cx="10515600" cy="1325563"/>
          </a:xfrm>
        </p:spPr>
        <p:txBody>
          <a:bodyPr/>
          <a:lstStyle/>
          <a:p>
            <a:r>
              <a:rPr lang="en-US" dirty="0"/>
              <a:t>FUNDING</a:t>
            </a:r>
          </a:p>
        </p:txBody>
      </p:sp>
      <p:graphicFrame>
        <p:nvGraphicFramePr>
          <p:cNvPr id="43" name="Content Placeholder 42" descr="pie chart">
            <a:extLst>
              <a:ext uri="{FF2B5EF4-FFF2-40B4-BE49-F238E27FC236}">
                <a16:creationId xmlns:a16="http://schemas.microsoft.com/office/drawing/2014/main" id="{DAD05018-06C3-4FE9-88DE-5F5A1458E17D}"/>
              </a:ext>
            </a:extLst>
          </p:cNvPr>
          <p:cNvGraphicFramePr>
            <a:graphicFrameLocks noGrp="1"/>
          </p:cNvGraphicFramePr>
          <p:nvPr>
            <p:ph sz="quarter" idx="22"/>
            <p:extLst>
              <p:ext uri="{D42A27DB-BD31-4B8C-83A1-F6EECF244321}">
                <p14:modId xmlns:p14="http://schemas.microsoft.com/office/powerpoint/2010/main" val="3629318033"/>
              </p:ext>
            </p:extLst>
          </p:nvPr>
        </p:nvGraphicFramePr>
        <p:xfrm>
          <a:off x="914400" y="2005013"/>
          <a:ext cx="2286000" cy="2171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9" name="Content Placeholder 58" descr="pie chart&#10;">
            <a:extLst>
              <a:ext uri="{FF2B5EF4-FFF2-40B4-BE49-F238E27FC236}">
                <a16:creationId xmlns:a16="http://schemas.microsoft.com/office/drawing/2014/main" id="{063008F3-86E2-4FC4-B153-16D21B16A61D}"/>
              </a:ext>
            </a:extLst>
          </p:cNvPr>
          <p:cNvGraphicFramePr>
            <a:graphicFrameLocks noGrp="1"/>
          </p:cNvGraphicFramePr>
          <p:nvPr>
            <p:ph sz="quarter" idx="25"/>
            <p:extLst>
              <p:ext uri="{D42A27DB-BD31-4B8C-83A1-F6EECF244321}">
                <p14:modId xmlns:p14="http://schemas.microsoft.com/office/powerpoint/2010/main" val="2024311918"/>
              </p:ext>
            </p:extLst>
          </p:nvPr>
        </p:nvGraphicFramePr>
        <p:xfrm>
          <a:off x="3603625" y="2005013"/>
          <a:ext cx="2286000" cy="2171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6" name="Content Placeholder 95" descr="pie chart&#10;">
            <a:extLst>
              <a:ext uri="{FF2B5EF4-FFF2-40B4-BE49-F238E27FC236}">
                <a16:creationId xmlns:a16="http://schemas.microsoft.com/office/drawing/2014/main" id="{57B71365-A7C7-4A29-8A28-E6BA96C8208D}"/>
              </a:ext>
            </a:extLst>
          </p:cNvPr>
          <p:cNvGraphicFramePr>
            <a:graphicFrameLocks noGrp="1"/>
          </p:cNvGraphicFramePr>
          <p:nvPr>
            <p:ph sz="quarter" idx="31"/>
            <p:extLst>
              <p:ext uri="{D42A27DB-BD31-4B8C-83A1-F6EECF244321}">
                <p14:modId xmlns:p14="http://schemas.microsoft.com/office/powerpoint/2010/main" val="2449172034"/>
              </p:ext>
            </p:extLst>
          </p:nvPr>
        </p:nvGraphicFramePr>
        <p:xfrm>
          <a:off x="6292850" y="2005013"/>
          <a:ext cx="2286000" cy="2171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9" name="Content Placeholder 98" descr="pie chart&#10;">
            <a:extLst>
              <a:ext uri="{FF2B5EF4-FFF2-40B4-BE49-F238E27FC236}">
                <a16:creationId xmlns:a16="http://schemas.microsoft.com/office/drawing/2014/main" id="{650E4C09-7ED6-4629-A224-BF1F95D1B12E}"/>
              </a:ext>
            </a:extLst>
          </p:cNvPr>
          <p:cNvGraphicFramePr>
            <a:graphicFrameLocks noGrp="1"/>
          </p:cNvGraphicFramePr>
          <p:nvPr>
            <p:ph sz="quarter" idx="28"/>
            <p:extLst>
              <p:ext uri="{D42A27DB-BD31-4B8C-83A1-F6EECF244321}">
                <p14:modId xmlns:p14="http://schemas.microsoft.com/office/powerpoint/2010/main" val="2196363403"/>
              </p:ext>
            </p:extLst>
          </p:nvPr>
        </p:nvGraphicFramePr>
        <p:xfrm>
          <a:off x="8982075" y="2005013"/>
          <a:ext cx="2286000" cy="2171700"/>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 Placeholder 2">
            <a:extLst>
              <a:ext uri="{FF2B5EF4-FFF2-40B4-BE49-F238E27FC236}">
                <a16:creationId xmlns:a16="http://schemas.microsoft.com/office/drawing/2014/main" id="{6C92FCDA-3785-4537-AFE8-AA4F93B008AE}"/>
              </a:ext>
            </a:extLst>
          </p:cNvPr>
          <p:cNvSpPr>
            <a:spLocks noGrp="1"/>
          </p:cNvSpPr>
          <p:nvPr>
            <p:ph type="body" sz="quarter" idx="14"/>
          </p:nvPr>
        </p:nvSpPr>
        <p:spPr>
          <a:xfrm>
            <a:off x="914400" y="4333934"/>
            <a:ext cx="2286000" cy="548640"/>
          </a:xfrm>
        </p:spPr>
        <p:txBody>
          <a:bodyPr/>
          <a:lstStyle/>
          <a:p>
            <a:r>
              <a:rPr lang="en-US" dirty="0"/>
              <a:t>MUTUAL FUNDS</a:t>
            </a:r>
          </a:p>
        </p:txBody>
      </p:sp>
      <p:sp>
        <p:nvSpPr>
          <p:cNvPr id="65" name="Text Placeholder 64">
            <a:extLst>
              <a:ext uri="{FF2B5EF4-FFF2-40B4-BE49-F238E27FC236}">
                <a16:creationId xmlns:a16="http://schemas.microsoft.com/office/drawing/2014/main" id="{E35873DD-2E07-4171-8766-39AADEE7DE97}"/>
              </a:ext>
            </a:extLst>
          </p:cNvPr>
          <p:cNvSpPr>
            <a:spLocks noGrp="1"/>
          </p:cNvSpPr>
          <p:nvPr>
            <p:ph type="body" sz="quarter" idx="23"/>
          </p:nvPr>
        </p:nvSpPr>
        <p:spPr>
          <a:xfrm>
            <a:off x="3602736" y="4333934"/>
            <a:ext cx="2286000" cy="548640"/>
          </a:xfrm>
        </p:spPr>
        <p:txBody>
          <a:bodyPr/>
          <a:lstStyle/>
          <a:p>
            <a:r>
              <a:rPr lang="en-ZA" dirty="0"/>
              <a:t>ANGEL INVESTMENTS</a:t>
            </a:r>
            <a:endParaRPr lang="en-US" dirty="0"/>
          </a:p>
        </p:txBody>
      </p:sp>
      <p:sp>
        <p:nvSpPr>
          <p:cNvPr id="88" name="Text Placeholder 87">
            <a:extLst>
              <a:ext uri="{FF2B5EF4-FFF2-40B4-BE49-F238E27FC236}">
                <a16:creationId xmlns:a16="http://schemas.microsoft.com/office/drawing/2014/main" id="{B8264429-F42D-4998-B782-DC8C3610251A}"/>
              </a:ext>
            </a:extLst>
          </p:cNvPr>
          <p:cNvSpPr>
            <a:spLocks noGrp="1"/>
          </p:cNvSpPr>
          <p:nvPr>
            <p:ph type="body" sz="quarter" idx="29"/>
          </p:nvPr>
        </p:nvSpPr>
        <p:spPr>
          <a:xfrm>
            <a:off x="6291072" y="4333934"/>
            <a:ext cx="2286000" cy="548640"/>
          </a:xfrm>
        </p:spPr>
        <p:txBody>
          <a:bodyPr/>
          <a:lstStyle/>
          <a:p>
            <a:r>
              <a:rPr lang="en-US" dirty="0"/>
              <a:t>CASH</a:t>
            </a:r>
          </a:p>
        </p:txBody>
      </p:sp>
      <p:sp>
        <p:nvSpPr>
          <p:cNvPr id="85" name="Text Placeholder 84">
            <a:extLst>
              <a:ext uri="{FF2B5EF4-FFF2-40B4-BE49-F238E27FC236}">
                <a16:creationId xmlns:a16="http://schemas.microsoft.com/office/drawing/2014/main" id="{FD05795A-8454-4944-9FB8-476A5026EAC5}"/>
              </a:ext>
            </a:extLst>
          </p:cNvPr>
          <p:cNvSpPr>
            <a:spLocks noGrp="1"/>
          </p:cNvSpPr>
          <p:nvPr>
            <p:ph type="body" sz="quarter" idx="26"/>
          </p:nvPr>
        </p:nvSpPr>
        <p:spPr>
          <a:xfrm>
            <a:off x="8982077" y="4333934"/>
            <a:ext cx="2286000" cy="548640"/>
          </a:xfrm>
        </p:spPr>
        <p:txBody>
          <a:bodyPr/>
          <a:lstStyle/>
          <a:p>
            <a:r>
              <a:rPr lang="en-US" dirty="0"/>
              <a:t>SHARES</a:t>
            </a:r>
          </a:p>
        </p:txBody>
      </p:sp>
      <p:sp>
        <p:nvSpPr>
          <p:cNvPr id="73" name="Text Placeholder 72">
            <a:extLst>
              <a:ext uri="{FF2B5EF4-FFF2-40B4-BE49-F238E27FC236}">
                <a16:creationId xmlns:a16="http://schemas.microsoft.com/office/drawing/2014/main" id="{1370D65A-E5A4-4F8A-B3B5-680C13525F6A}"/>
              </a:ext>
            </a:extLst>
          </p:cNvPr>
          <p:cNvSpPr>
            <a:spLocks noGrp="1"/>
          </p:cNvSpPr>
          <p:nvPr>
            <p:ph type="body" sz="quarter" idx="32"/>
          </p:nvPr>
        </p:nvSpPr>
        <p:spPr>
          <a:xfrm>
            <a:off x="914400" y="4912335"/>
            <a:ext cx="2286000" cy="274320"/>
          </a:xfrm>
        </p:spPr>
        <p:txBody>
          <a:bodyPr/>
          <a:lstStyle/>
          <a:p>
            <a:r>
              <a:rPr lang="en-US" dirty="0"/>
              <a:t>$12,000</a:t>
            </a:r>
          </a:p>
        </p:txBody>
      </p:sp>
      <p:sp>
        <p:nvSpPr>
          <p:cNvPr id="91" name="Text Placeholder 90">
            <a:extLst>
              <a:ext uri="{FF2B5EF4-FFF2-40B4-BE49-F238E27FC236}">
                <a16:creationId xmlns:a16="http://schemas.microsoft.com/office/drawing/2014/main" id="{38EE9AEE-CB8D-4216-B18B-82715EDEEAFE}"/>
              </a:ext>
            </a:extLst>
          </p:cNvPr>
          <p:cNvSpPr>
            <a:spLocks noGrp="1"/>
          </p:cNvSpPr>
          <p:nvPr>
            <p:ph type="body" sz="quarter" idx="33"/>
          </p:nvPr>
        </p:nvSpPr>
        <p:spPr>
          <a:xfrm>
            <a:off x="3602736" y="4912335"/>
            <a:ext cx="2286000" cy="274320"/>
          </a:xfrm>
        </p:spPr>
        <p:txBody>
          <a:bodyPr/>
          <a:lstStyle/>
          <a:p>
            <a:r>
              <a:rPr lang="en-US" dirty="0"/>
              <a:t>$14,000</a:t>
            </a:r>
          </a:p>
        </p:txBody>
      </p:sp>
      <p:sp>
        <p:nvSpPr>
          <p:cNvPr id="93" name="Text Placeholder 92">
            <a:extLst>
              <a:ext uri="{FF2B5EF4-FFF2-40B4-BE49-F238E27FC236}">
                <a16:creationId xmlns:a16="http://schemas.microsoft.com/office/drawing/2014/main" id="{6038E047-D8F9-4C1F-A919-495700F6725A}"/>
              </a:ext>
            </a:extLst>
          </p:cNvPr>
          <p:cNvSpPr>
            <a:spLocks noGrp="1"/>
          </p:cNvSpPr>
          <p:nvPr>
            <p:ph type="body" sz="quarter" idx="35"/>
          </p:nvPr>
        </p:nvSpPr>
        <p:spPr>
          <a:xfrm>
            <a:off x="6291072" y="4912335"/>
            <a:ext cx="2286000" cy="274320"/>
          </a:xfrm>
        </p:spPr>
        <p:txBody>
          <a:bodyPr/>
          <a:lstStyle/>
          <a:p>
            <a:r>
              <a:rPr lang="en-US" dirty="0"/>
              <a:t>$32,000</a:t>
            </a:r>
          </a:p>
        </p:txBody>
      </p:sp>
      <p:sp>
        <p:nvSpPr>
          <p:cNvPr id="92" name="Text Placeholder 91">
            <a:extLst>
              <a:ext uri="{FF2B5EF4-FFF2-40B4-BE49-F238E27FC236}">
                <a16:creationId xmlns:a16="http://schemas.microsoft.com/office/drawing/2014/main" id="{EE462EB4-9485-4461-93B9-DD90711C8A86}"/>
              </a:ext>
            </a:extLst>
          </p:cNvPr>
          <p:cNvSpPr>
            <a:spLocks noGrp="1"/>
          </p:cNvSpPr>
          <p:nvPr>
            <p:ph type="body" sz="quarter" idx="34"/>
          </p:nvPr>
        </p:nvSpPr>
        <p:spPr>
          <a:xfrm>
            <a:off x="8982077" y="4912335"/>
            <a:ext cx="2286000" cy="274320"/>
          </a:xfrm>
        </p:spPr>
        <p:txBody>
          <a:bodyPr/>
          <a:lstStyle/>
          <a:p>
            <a:r>
              <a:rPr lang="en-US" dirty="0"/>
              <a:t>$82,000</a:t>
            </a:r>
          </a:p>
        </p:txBody>
      </p:sp>
      <p:sp>
        <p:nvSpPr>
          <p:cNvPr id="4" name="Text Placeholder 3">
            <a:extLst>
              <a:ext uri="{FF2B5EF4-FFF2-40B4-BE49-F238E27FC236}">
                <a16:creationId xmlns:a16="http://schemas.microsoft.com/office/drawing/2014/main" id="{9B892662-C7A1-44C2-A7EE-E26A7AC3921A}"/>
              </a:ext>
            </a:extLst>
          </p:cNvPr>
          <p:cNvSpPr>
            <a:spLocks noGrp="1"/>
          </p:cNvSpPr>
          <p:nvPr>
            <p:ph type="body" sz="quarter" idx="15"/>
          </p:nvPr>
        </p:nvSpPr>
        <p:spPr>
          <a:xfrm>
            <a:off x="914400" y="5235467"/>
            <a:ext cx="2286000" cy="731520"/>
          </a:xfrm>
        </p:spPr>
        <p:txBody>
          <a:bodyPr/>
          <a:lstStyle/>
          <a:p>
            <a:r>
              <a:rPr lang="en-ZA" dirty="0"/>
              <a:t>Revenue obtained from blue chip mutual funds</a:t>
            </a:r>
          </a:p>
        </p:txBody>
      </p:sp>
      <p:sp>
        <p:nvSpPr>
          <p:cNvPr id="116" name="Text Placeholder 115">
            <a:extLst>
              <a:ext uri="{FF2B5EF4-FFF2-40B4-BE49-F238E27FC236}">
                <a16:creationId xmlns:a16="http://schemas.microsoft.com/office/drawing/2014/main" id="{BD0792BE-6E36-45C3-B448-74B23731162A}"/>
              </a:ext>
            </a:extLst>
          </p:cNvPr>
          <p:cNvSpPr>
            <a:spLocks noGrp="1"/>
          </p:cNvSpPr>
          <p:nvPr>
            <p:ph type="body" sz="quarter" idx="24"/>
          </p:nvPr>
        </p:nvSpPr>
        <p:spPr>
          <a:xfrm>
            <a:off x="3602736" y="5235467"/>
            <a:ext cx="2286000" cy="731520"/>
          </a:xfrm>
        </p:spPr>
        <p:txBody>
          <a:bodyPr/>
          <a:lstStyle/>
          <a:p>
            <a:r>
              <a:rPr lang="en-ZA" dirty="0"/>
              <a:t>Amount obtained through other investors</a:t>
            </a:r>
          </a:p>
        </p:txBody>
      </p:sp>
      <p:sp>
        <p:nvSpPr>
          <p:cNvPr id="89" name="Text Placeholder 88">
            <a:extLst>
              <a:ext uri="{FF2B5EF4-FFF2-40B4-BE49-F238E27FC236}">
                <a16:creationId xmlns:a16="http://schemas.microsoft.com/office/drawing/2014/main" id="{E25ED014-7F58-4C5E-87B2-40AD88F1EC5F}"/>
              </a:ext>
            </a:extLst>
          </p:cNvPr>
          <p:cNvSpPr>
            <a:spLocks noGrp="1"/>
          </p:cNvSpPr>
          <p:nvPr>
            <p:ph type="body" sz="quarter" idx="30"/>
          </p:nvPr>
        </p:nvSpPr>
        <p:spPr>
          <a:xfrm>
            <a:off x="6291072" y="5235467"/>
            <a:ext cx="2286000" cy="731520"/>
          </a:xfrm>
        </p:spPr>
        <p:txBody>
          <a:bodyPr/>
          <a:lstStyle/>
          <a:p>
            <a:r>
              <a:rPr lang="en-ZA" noProof="1"/>
              <a:t>Liquid cash we have on hand</a:t>
            </a:r>
          </a:p>
          <a:p>
            <a:endParaRPr lang="en-US" dirty="0"/>
          </a:p>
        </p:txBody>
      </p:sp>
      <p:sp>
        <p:nvSpPr>
          <p:cNvPr id="86" name="Text Placeholder 85">
            <a:extLst>
              <a:ext uri="{FF2B5EF4-FFF2-40B4-BE49-F238E27FC236}">
                <a16:creationId xmlns:a16="http://schemas.microsoft.com/office/drawing/2014/main" id="{95B43878-A391-4269-82B7-8EF11F70CDF4}"/>
              </a:ext>
            </a:extLst>
          </p:cNvPr>
          <p:cNvSpPr>
            <a:spLocks noGrp="1"/>
          </p:cNvSpPr>
          <p:nvPr>
            <p:ph type="body" sz="quarter" idx="27"/>
          </p:nvPr>
        </p:nvSpPr>
        <p:spPr>
          <a:xfrm>
            <a:off x="8982077" y="5235467"/>
            <a:ext cx="2286000" cy="731520"/>
          </a:xfrm>
        </p:spPr>
        <p:txBody>
          <a:bodyPr/>
          <a:lstStyle/>
          <a:p>
            <a:r>
              <a:rPr lang="en-ZA" dirty="0"/>
              <a:t>Number of shares converted into USD</a:t>
            </a:r>
          </a:p>
          <a:p>
            <a:endParaRPr lang="en-US" dirty="0"/>
          </a:p>
        </p:txBody>
      </p:sp>
      <p:sp>
        <p:nvSpPr>
          <p:cNvPr id="134" name="Date Placeholder 133">
            <a:extLst>
              <a:ext uri="{FF2B5EF4-FFF2-40B4-BE49-F238E27FC236}">
                <a16:creationId xmlns:a16="http://schemas.microsoft.com/office/drawing/2014/main" id="{74DCE933-510F-43E9-B365-51DE44E3F8AB}"/>
              </a:ext>
            </a:extLst>
          </p:cNvPr>
          <p:cNvSpPr>
            <a:spLocks noGrp="1"/>
          </p:cNvSpPr>
          <p:nvPr>
            <p:ph type="dt" sz="half" idx="10"/>
          </p:nvPr>
        </p:nvSpPr>
        <p:spPr>
          <a:xfrm>
            <a:off x="838200" y="6356350"/>
            <a:ext cx="2743200" cy="365125"/>
          </a:xfrm>
        </p:spPr>
        <p:txBody>
          <a:bodyPr/>
          <a:lstStyle/>
          <a:p>
            <a:r>
              <a:rPr lang="en-US" dirty="0"/>
              <a:t>7/14/20XX</a:t>
            </a:r>
          </a:p>
        </p:txBody>
      </p:sp>
      <p:sp>
        <p:nvSpPr>
          <p:cNvPr id="135" name="Footer Placeholder 134">
            <a:extLst>
              <a:ext uri="{FF2B5EF4-FFF2-40B4-BE49-F238E27FC236}">
                <a16:creationId xmlns:a16="http://schemas.microsoft.com/office/drawing/2014/main" id="{FE8C31A6-9ABF-488F-97FB-F4BA3A8BDC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6" name="Slide Number Placeholder 135">
            <a:extLst>
              <a:ext uri="{FF2B5EF4-FFF2-40B4-BE49-F238E27FC236}">
                <a16:creationId xmlns:a16="http://schemas.microsoft.com/office/drawing/2014/main" id="{4463A14E-37FA-4A21-AED2-95402D6027F6}"/>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244761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9" y="2578608"/>
            <a:ext cx="4297680" cy="914400"/>
          </a:xfrm>
        </p:spPr>
        <p:txBody>
          <a:bodyPr anchor="b" anchorCtr="0"/>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199" y="3721608"/>
            <a:ext cx="4297680" cy="2286000"/>
          </a:xfrm>
        </p:spPr>
        <p:txBody>
          <a:bodyPr vert="horz" lIns="91440" tIns="45720" rIns="91440" bIns="45720" rtlCol="0" anchor="t">
            <a:normAutofit/>
          </a:bodyPr>
          <a:lstStyle/>
          <a:p>
            <a:r>
              <a:rPr lang="en-US" dirty="0"/>
              <a:t>At Contoso, we empower businesses to foster collaborative thinking to further drive workplace innovation. By closing the loop on investment management and using the latest technology, we help businesses grow and expand their portfolio funds.</a:t>
            </a:r>
          </a:p>
        </p:txBody>
      </p:sp>
      <p:sp>
        <p:nvSpPr>
          <p:cNvPr id="32" name="Date Placeholder 31">
            <a:extLst>
              <a:ext uri="{FF2B5EF4-FFF2-40B4-BE49-F238E27FC236}">
                <a16:creationId xmlns:a16="http://schemas.microsoft.com/office/drawing/2014/main" id="{749385CE-DFA8-4194-94B1-676D83777168}"/>
              </a:ext>
            </a:extLst>
          </p:cNvPr>
          <p:cNvSpPr>
            <a:spLocks noGrp="1"/>
          </p:cNvSpPr>
          <p:nvPr>
            <p:ph type="dt" sz="half" idx="10"/>
          </p:nvPr>
        </p:nvSpPr>
        <p:spPr>
          <a:xfrm>
            <a:off x="838200" y="6356350"/>
            <a:ext cx="2743200" cy="365125"/>
          </a:xfrm>
        </p:spPr>
        <p:txBody>
          <a:bodyPr/>
          <a:lstStyle/>
          <a:p>
            <a:r>
              <a:rPr lang="en-US" dirty="0"/>
              <a:t>7/14/20XX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
        <p:nvSpPr>
          <p:cNvPr id="36" name="Text Placeholder 35">
            <a:extLst>
              <a:ext uri="{FF2B5EF4-FFF2-40B4-BE49-F238E27FC236}">
                <a16:creationId xmlns:a16="http://schemas.microsoft.com/office/drawing/2014/main" id="{057CCB72-3874-46DE-9CF8-8C39DE3D264B}"/>
              </a:ext>
            </a:extLst>
          </p:cNvPr>
          <p:cNvSpPr>
            <a:spLocks noGrp="1"/>
          </p:cNvSpPr>
          <p:nvPr>
            <p:ph type="body" sz="quarter" idx="14"/>
          </p:nvPr>
        </p:nvSpPr>
        <p:spPr/>
        <p:txBody>
          <a:bodyPr/>
          <a:lstStyle/>
          <a:p>
            <a:r>
              <a:rPr lang="en-US" dirty="0"/>
              <a:t>About</a:t>
            </a:r>
          </a:p>
        </p:txBody>
      </p:sp>
    </p:spTree>
    <p:extLst>
      <p:ext uri="{BB962C8B-B14F-4D97-AF65-F5344CB8AC3E}">
        <p14:creationId xmlns:p14="http://schemas.microsoft.com/office/powerpoint/2010/main" val="83173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photo of building column&#10;">
            <a:extLst>
              <a:ext uri="{FF2B5EF4-FFF2-40B4-BE49-F238E27FC236}">
                <a16:creationId xmlns:a16="http://schemas.microsoft.com/office/drawing/2014/main" id="{FB984F8E-E35E-4C11-86D8-AC8E1328E99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58" b="58"/>
          <a:stretch/>
        </p:blipFill>
        <p:spPr>
          <a:xfrm>
            <a:off x="458724" y="481369"/>
            <a:ext cx="11274552" cy="2743200"/>
          </a:xfrm>
        </p:spPr>
      </p:pic>
      <p:sp>
        <p:nvSpPr>
          <p:cNvPr id="34" name="Title 33">
            <a:extLst>
              <a:ext uri="{FF2B5EF4-FFF2-40B4-BE49-F238E27FC236}">
                <a16:creationId xmlns:a16="http://schemas.microsoft.com/office/drawing/2014/main" id="{17B7CBFC-65A2-4AB4-BE48-C580D13CAE3B}"/>
              </a:ext>
            </a:extLst>
          </p:cNvPr>
          <p:cNvSpPr>
            <a:spLocks noGrp="1"/>
          </p:cNvSpPr>
          <p:nvPr>
            <p:ph type="title"/>
          </p:nvPr>
        </p:nvSpPr>
        <p:spPr>
          <a:xfrm>
            <a:off x="841248" y="3592386"/>
            <a:ext cx="4572000" cy="1325563"/>
          </a:xfrm>
        </p:spPr>
        <p:txBody>
          <a:bodyPr/>
          <a:lstStyle/>
          <a:p>
            <a:r>
              <a:rPr lang="en-US" dirty="0"/>
              <a:t>SUMMARY</a:t>
            </a:r>
          </a:p>
        </p:txBody>
      </p:sp>
      <p:sp>
        <p:nvSpPr>
          <p:cNvPr id="53" name="Date Placeholder 52">
            <a:extLst>
              <a:ext uri="{FF2B5EF4-FFF2-40B4-BE49-F238E27FC236}">
                <a16:creationId xmlns:a16="http://schemas.microsoft.com/office/drawing/2014/main" id="{7E54F570-0C8E-43F9-A9E7-7E32C629CDB3}"/>
              </a:ext>
            </a:extLst>
          </p:cNvPr>
          <p:cNvSpPr>
            <a:spLocks noGrp="1"/>
          </p:cNvSpPr>
          <p:nvPr>
            <p:ph type="dt" sz="half" idx="10"/>
          </p:nvPr>
        </p:nvSpPr>
        <p:spPr>
          <a:xfrm>
            <a:off x="838200" y="6356350"/>
            <a:ext cx="2743200" cy="365125"/>
          </a:xfrm>
        </p:spPr>
        <p:txBody>
          <a:bodyPr/>
          <a:lstStyle/>
          <a:p>
            <a:r>
              <a:rPr lang="en-US" dirty="0"/>
              <a:t>7/14/20XX</a:t>
            </a:r>
          </a:p>
        </p:txBody>
      </p:sp>
      <p:sp>
        <p:nvSpPr>
          <p:cNvPr id="54" name="Footer Placeholder 53">
            <a:extLst>
              <a:ext uri="{FF2B5EF4-FFF2-40B4-BE49-F238E27FC236}">
                <a16:creationId xmlns:a16="http://schemas.microsoft.com/office/drawing/2014/main" id="{F7B98703-748F-4466-B210-C3632974F2E7}"/>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36" name="Text Placeholder 35">
            <a:extLst>
              <a:ext uri="{FF2B5EF4-FFF2-40B4-BE49-F238E27FC236}">
                <a16:creationId xmlns:a16="http://schemas.microsoft.com/office/drawing/2014/main" id="{D2B40CBE-DEC8-4A9F-AF68-3DABE42C7EE3}"/>
              </a:ext>
            </a:extLst>
          </p:cNvPr>
          <p:cNvSpPr>
            <a:spLocks noGrp="1"/>
          </p:cNvSpPr>
          <p:nvPr>
            <p:ph type="body" sz="quarter" idx="17"/>
          </p:nvPr>
        </p:nvSpPr>
        <p:spPr>
          <a:xfrm>
            <a:off x="6489391" y="3546349"/>
            <a:ext cx="5248656" cy="1920240"/>
          </a:xfrm>
        </p:spPr>
        <p:txBody>
          <a:bodyPr/>
          <a:lstStyle/>
          <a:p>
            <a:r>
              <a:rPr lang="en-US" dirty="0"/>
              <a:t>At Contoso, we believe in giving 110%. By closing the loop on investment management and using the latest technology, we help businesses grow and expand their portfolio funds. We thrive because of our market knowledge and a great team behind our product. As our CEO says, "Efficiencies will come from proactively transforming how we do business."</a:t>
            </a:r>
          </a:p>
        </p:txBody>
      </p:sp>
      <p:sp>
        <p:nvSpPr>
          <p:cNvPr id="22" name="Text Placeholder 21">
            <a:extLst>
              <a:ext uri="{FF2B5EF4-FFF2-40B4-BE49-F238E27FC236}">
                <a16:creationId xmlns:a16="http://schemas.microsoft.com/office/drawing/2014/main" id="{0C8FA207-53D3-4237-A057-8F03251DDE37}"/>
              </a:ext>
            </a:extLst>
          </p:cNvPr>
          <p:cNvSpPr>
            <a:spLocks noGrp="1"/>
          </p:cNvSpPr>
          <p:nvPr>
            <p:ph type="body" sz="quarter" idx="14"/>
          </p:nvPr>
        </p:nvSpPr>
        <p:spPr>
          <a:xfrm>
            <a:off x="5239512" y="5503164"/>
            <a:ext cx="6958584" cy="1371600"/>
          </a:xfrm>
        </p:spPr>
        <p:txBody>
          <a:bodyPr/>
          <a:lstStyle/>
          <a:p>
            <a:r>
              <a:rPr lang="en-US" dirty="0"/>
              <a:t>summary</a:t>
            </a:r>
          </a:p>
        </p:txBody>
      </p:sp>
    </p:spTree>
    <p:extLst>
      <p:ext uri="{BB962C8B-B14F-4D97-AF65-F5344CB8AC3E}">
        <p14:creationId xmlns:p14="http://schemas.microsoft.com/office/powerpoint/2010/main" val="1839708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Wall street sign&#10;">
            <a:extLst>
              <a:ext uri="{FF2B5EF4-FFF2-40B4-BE49-F238E27FC236}">
                <a16:creationId xmlns:a16="http://schemas.microsoft.com/office/drawing/2014/main" id="{7EA54CDC-A10B-4928-83AD-8A873A126A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8" name="Title 27">
            <a:extLst>
              <a:ext uri="{FF2B5EF4-FFF2-40B4-BE49-F238E27FC236}">
                <a16:creationId xmlns:a16="http://schemas.microsoft.com/office/drawing/2014/main" id="{0648DE95-334E-46CE-B3A6-AEEB61BA16E7}"/>
              </a:ext>
            </a:extLst>
          </p:cNvPr>
          <p:cNvSpPr>
            <a:spLocks noGrp="1"/>
          </p:cNvSpPr>
          <p:nvPr>
            <p:ph type="title"/>
          </p:nvPr>
        </p:nvSpPr>
        <p:spPr/>
        <p:txBody>
          <a:bodyPr>
            <a:normAutofit fontScale="90000"/>
          </a:bodyPr>
          <a:lstStyle/>
          <a:p>
            <a:r>
              <a:rPr lang="en-US" dirty="0"/>
              <a:t>Thank You</a:t>
            </a:r>
          </a:p>
        </p:txBody>
      </p:sp>
      <p:sp>
        <p:nvSpPr>
          <p:cNvPr id="23" name="Content Placeholder 22">
            <a:extLst>
              <a:ext uri="{FF2B5EF4-FFF2-40B4-BE49-F238E27FC236}">
                <a16:creationId xmlns:a16="http://schemas.microsoft.com/office/drawing/2014/main" id="{80E486CF-8877-4DB4-98D3-2CD9F1CB339E}"/>
              </a:ext>
            </a:extLst>
          </p:cNvPr>
          <p:cNvSpPr>
            <a:spLocks noGrp="1"/>
          </p:cNvSpPr>
          <p:nvPr>
            <p:ph idx="14"/>
          </p:nvPr>
        </p:nvSpPr>
        <p:spPr>
          <a:xfrm>
            <a:off x="7467603" y="4681728"/>
            <a:ext cx="3838731" cy="1645920"/>
          </a:xfrm>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50" name="Date Placeholder 49">
            <a:extLst>
              <a:ext uri="{FF2B5EF4-FFF2-40B4-BE49-F238E27FC236}">
                <a16:creationId xmlns:a16="http://schemas.microsoft.com/office/drawing/2014/main" id="{108C1532-C197-478C-AFA8-3EACE6CE5EC3}"/>
              </a:ext>
            </a:extLst>
          </p:cNvPr>
          <p:cNvSpPr>
            <a:spLocks noGrp="1"/>
          </p:cNvSpPr>
          <p:nvPr>
            <p:ph type="dt" sz="half" idx="10"/>
          </p:nvPr>
        </p:nvSpPr>
        <p:spPr>
          <a:xfrm>
            <a:off x="838200" y="6356350"/>
            <a:ext cx="2743200" cy="365125"/>
          </a:xfrm>
        </p:spPr>
        <p:txBody>
          <a:bodyPr/>
          <a:lstStyle/>
          <a:p>
            <a:r>
              <a:rPr lang="en-US" dirty="0"/>
              <a:t>7/14/20XX</a:t>
            </a:r>
          </a:p>
        </p:txBody>
      </p:sp>
      <p:sp>
        <p:nvSpPr>
          <p:cNvPr id="51" name="Footer Placeholder 50">
            <a:extLst>
              <a:ext uri="{FF2B5EF4-FFF2-40B4-BE49-F238E27FC236}">
                <a16:creationId xmlns:a16="http://schemas.microsoft.com/office/drawing/2014/main" id="{07E67588-DFE4-40B6-B7B2-7329C1D7CC3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2" name="Slide Number Placeholder 51">
            <a:extLst>
              <a:ext uri="{FF2B5EF4-FFF2-40B4-BE49-F238E27FC236}">
                <a16:creationId xmlns:a16="http://schemas.microsoft.com/office/drawing/2014/main" id="{FFBA0FCD-5060-4B39-B311-BE2FE37C81E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275681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dirty="0"/>
              <a:t>PROBLEM</a:t>
            </a:r>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3"/>
            <a:ext cx="10026650" cy="4754562"/>
          </a:xfrm>
        </p:spPr>
        <p:txBody>
          <a:bodyPr/>
          <a:lstStyle/>
          <a:p>
            <a:r>
              <a:rPr lang="en-US" dirty="0"/>
              <a:t>Market Gap</a:t>
            </a:r>
          </a:p>
        </p:txBody>
      </p:sp>
      <p:sp>
        <p:nvSpPr>
          <p:cNvPr id="44" name="Text Placeholder 43">
            <a:extLst>
              <a:ext uri="{FF2B5EF4-FFF2-40B4-BE49-F238E27FC236}">
                <a16:creationId xmlns:a16="http://schemas.microsoft.com/office/drawing/2014/main" id="{980B2038-1B53-491E-BC2F-148E99EFDBB8}"/>
              </a:ext>
            </a:extLst>
          </p:cNvPr>
          <p:cNvSpPr>
            <a:spLocks noGrp="1"/>
          </p:cNvSpPr>
          <p:nvPr>
            <p:ph type="body" sz="quarter" idx="15"/>
          </p:nvPr>
        </p:nvSpPr>
        <p:spPr>
          <a:xfrm>
            <a:off x="914274" y="2242336"/>
            <a:ext cx="3886200" cy="914400"/>
          </a:xfrm>
        </p:spPr>
        <p:txBody>
          <a:bodyPr/>
          <a:lstStyle/>
          <a:p>
            <a:r>
              <a:rPr lang="en-US" dirty="0"/>
              <a:t>Businesses need new investment opportunities but are using old or outdated tools and services</a:t>
            </a:r>
          </a:p>
        </p:txBody>
      </p:sp>
      <p:sp>
        <p:nvSpPr>
          <p:cNvPr id="45" name="Text Placeholder 44">
            <a:extLst>
              <a:ext uri="{FF2B5EF4-FFF2-40B4-BE49-F238E27FC236}">
                <a16:creationId xmlns:a16="http://schemas.microsoft.com/office/drawing/2014/main" id="{F970A788-9414-4536-9C00-F0C8714580AB}"/>
              </a:ext>
            </a:extLst>
          </p:cNvPr>
          <p:cNvSpPr>
            <a:spLocks noGrp="1"/>
          </p:cNvSpPr>
          <p:nvPr>
            <p:ph type="body" sz="quarter" idx="16"/>
          </p:nvPr>
        </p:nvSpPr>
        <p:spPr>
          <a:xfrm>
            <a:off x="914525" y="3218688"/>
            <a:ext cx="3886200" cy="320040"/>
          </a:xfrm>
        </p:spPr>
        <p:txBody>
          <a:bodyPr/>
          <a:lstStyle/>
          <a:p>
            <a:r>
              <a:rPr lang="en-US" dirty="0"/>
              <a:t>CUSTOMERS</a:t>
            </a:r>
          </a:p>
        </p:txBody>
      </p:sp>
      <p:sp>
        <p:nvSpPr>
          <p:cNvPr id="46" name="Text Placeholder 45">
            <a:extLst>
              <a:ext uri="{FF2B5EF4-FFF2-40B4-BE49-F238E27FC236}">
                <a16:creationId xmlns:a16="http://schemas.microsoft.com/office/drawing/2014/main" id="{F845A907-CC82-47DD-86EC-58C44C2EA61D}"/>
              </a:ext>
            </a:extLst>
          </p:cNvPr>
          <p:cNvSpPr>
            <a:spLocks noGrp="1"/>
          </p:cNvSpPr>
          <p:nvPr>
            <p:ph type="body" sz="quarter" idx="17"/>
          </p:nvPr>
        </p:nvSpPr>
        <p:spPr>
          <a:xfrm>
            <a:off x="914399" y="3545967"/>
            <a:ext cx="3886200" cy="914400"/>
          </a:xfrm>
        </p:spPr>
        <p:txBody>
          <a:bodyPr>
            <a:noAutofit/>
          </a:bodyPr>
          <a:lstStyle/>
          <a:p>
            <a:r>
              <a:rPr lang="en-US" dirty="0"/>
              <a:t>25% increase of investment inquiries prove that there's consumer interest for simpler portfolio management</a:t>
            </a:r>
          </a:p>
        </p:txBody>
      </p:sp>
      <p:sp>
        <p:nvSpPr>
          <p:cNvPr id="16" name="Text Placeholder 15">
            <a:extLst>
              <a:ext uri="{FF2B5EF4-FFF2-40B4-BE49-F238E27FC236}">
                <a16:creationId xmlns:a16="http://schemas.microsoft.com/office/drawing/2014/main" id="{DEF3428C-82C8-426A-8AA5-06D41239356C}"/>
              </a:ext>
            </a:extLst>
          </p:cNvPr>
          <p:cNvSpPr>
            <a:spLocks noGrp="1"/>
          </p:cNvSpPr>
          <p:nvPr>
            <p:ph type="body" sz="quarter" idx="22"/>
          </p:nvPr>
        </p:nvSpPr>
        <p:spPr>
          <a:xfrm>
            <a:off x="914525" y="4709160"/>
            <a:ext cx="3886200" cy="320040"/>
          </a:xfrm>
        </p:spPr>
        <p:txBody>
          <a:bodyPr/>
          <a:lstStyle/>
          <a:p>
            <a:r>
              <a:rPr lang="en-US" dirty="0"/>
              <a:t>FINANCIALS</a:t>
            </a:r>
          </a:p>
        </p:txBody>
      </p:sp>
      <p:sp>
        <p:nvSpPr>
          <p:cNvPr id="17" name="Text Placeholder 16">
            <a:extLst>
              <a:ext uri="{FF2B5EF4-FFF2-40B4-BE49-F238E27FC236}">
                <a16:creationId xmlns:a16="http://schemas.microsoft.com/office/drawing/2014/main" id="{8B178A14-FF95-463C-89E7-D71BB431EA6A}"/>
              </a:ext>
            </a:extLst>
          </p:cNvPr>
          <p:cNvSpPr>
            <a:spLocks noGrp="1"/>
          </p:cNvSpPr>
          <p:nvPr>
            <p:ph type="body" sz="quarter" idx="23"/>
          </p:nvPr>
        </p:nvSpPr>
        <p:spPr>
          <a:xfrm>
            <a:off x="914399" y="5036439"/>
            <a:ext cx="3886200" cy="737604"/>
          </a:xfrm>
        </p:spPr>
        <p:txBody>
          <a:bodyPr>
            <a:normAutofit/>
          </a:bodyPr>
          <a:lstStyle/>
          <a:p>
            <a:r>
              <a:rPr lang="en-US" dirty="0"/>
              <a:t>Investing in the stock market increased business portfolios by $20 million in 2019 </a:t>
            </a:r>
          </a:p>
          <a:p>
            <a:endParaRPr lang="en-US" dirty="0"/>
          </a:p>
        </p:txBody>
      </p:sp>
      <p:sp>
        <p:nvSpPr>
          <p:cNvPr id="149" name="Date Placeholder 148">
            <a:extLst>
              <a:ext uri="{FF2B5EF4-FFF2-40B4-BE49-F238E27FC236}">
                <a16:creationId xmlns:a16="http://schemas.microsoft.com/office/drawing/2014/main" id="{9598B89F-8751-4A36-9936-166C165858EF}"/>
              </a:ext>
            </a:extLst>
          </p:cNvPr>
          <p:cNvSpPr>
            <a:spLocks noGrp="1"/>
          </p:cNvSpPr>
          <p:nvPr>
            <p:ph type="dt" sz="half" idx="10"/>
          </p:nvPr>
        </p:nvSpPr>
        <p:spPr>
          <a:xfrm>
            <a:off x="838200" y="6356350"/>
            <a:ext cx="2743200" cy="365125"/>
          </a:xfrm>
        </p:spPr>
        <p:txBody>
          <a:bodyPr/>
          <a:lstStyle/>
          <a:p>
            <a:r>
              <a:rPr lang="en-US" dirty="0"/>
              <a:t>7/14/20XX</a:t>
            </a:r>
          </a:p>
        </p:txBody>
      </p:sp>
      <p:sp>
        <p:nvSpPr>
          <p:cNvPr id="47" name="Text Placeholder 46">
            <a:extLst>
              <a:ext uri="{FF2B5EF4-FFF2-40B4-BE49-F238E27FC236}">
                <a16:creationId xmlns:a16="http://schemas.microsoft.com/office/drawing/2014/main" id="{5B76A604-CBAD-4494-A846-E4C833A6092C}"/>
              </a:ext>
            </a:extLst>
          </p:cNvPr>
          <p:cNvSpPr>
            <a:spLocks noGrp="1"/>
          </p:cNvSpPr>
          <p:nvPr>
            <p:ph type="body" sz="quarter" idx="18"/>
          </p:nvPr>
        </p:nvSpPr>
        <p:spPr>
          <a:xfrm>
            <a:off x="5590801" y="1916113"/>
            <a:ext cx="3886200" cy="320040"/>
          </a:xfrm>
        </p:spPr>
        <p:txBody>
          <a:bodyPr/>
          <a:lstStyle/>
          <a:p>
            <a:r>
              <a:rPr lang="en-US" dirty="0"/>
              <a:t>COSTS</a:t>
            </a:r>
          </a:p>
        </p:txBody>
      </p:sp>
      <p:sp>
        <p:nvSpPr>
          <p:cNvPr id="48" name="Text Placeholder 47">
            <a:extLst>
              <a:ext uri="{FF2B5EF4-FFF2-40B4-BE49-F238E27FC236}">
                <a16:creationId xmlns:a16="http://schemas.microsoft.com/office/drawing/2014/main" id="{BF07FAC4-029F-4076-B784-683A1CCA6865}"/>
              </a:ext>
            </a:extLst>
          </p:cNvPr>
          <p:cNvSpPr>
            <a:spLocks noGrp="1"/>
          </p:cNvSpPr>
          <p:nvPr>
            <p:ph type="body" sz="quarter" idx="19"/>
          </p:nvPr>
        </p:nvSpPr>
        <p:spPr>
          <a:xfrm>
            <a:off x="5590675" y="2242336"/>
            <a:ext cx="3886200" cy="914400"/>
          </a:xfrm>
        </p:spPr>
        <p:txBody>
          <a:bodyPr>
            <a:normAutofit/>
          </a:bodyPr>
          <a:lstStyle/>
          <a:p>
            <a:r>
              <a:rPr lang="en-US" dirty="0"/>
              <a:t>Loss of potential income by not offering investment opportunities for businesses</a:t>
            </a:r>
          </a:p>
        </p:txBody>
      </p:sp>
      <p:sp>
        <p:nvSpPr>
          <p:cNvPr id="49" name="Text Placeholder 48">
            <a:extLst>
              <a:ext uri="{FF2B5EF4-FFF2-40B4-BE49-F238E27FC236}">
                <a16:creationId xmlns:a16="http://schemas.microsoft.com/office/drawing/2014/main" id="{BEEA5224-6F24-4134-84A4-4BB922BE15DE}"/>
              </a:ext>
            </a:extLst>
          </p:cNvPr>
          <p:cNvSpPr>
            <a:spLocks noGrp="1"/>
          </p:cNvSpPr>
          <p:nvPr>
            <p:ph type="body" sz="quarter" idx="20"/>
          </p:nvPr>
        </p:nvSpPr>
        <p:spPr>
          <a:xfrm>
            <a:off x="5590801" y="3218688"/>
            <a:ext cx="3886200" cy="320040"/>
          </a:xfrm>
        </p:spPr>
        <p:txBody>
          <a:bodyPr/>
          <a:lstStyle/>
          <a:p>
            <a:r>
              <a:rPr lang="en-US" dirty="0"/>
              <a:t>USABILITY</a:t>
            </a:r>
          </a:p>
        </p:txBody>
      </p:sp>
      <p:sp>
        <p:nvSpPr>
          <p:cNvPr id="50" name="Text Placeholder 49">
            <a:extLst>
              <a:ext uri="{FF2B5EF4-FFF2-40B4-BE49-F238E27FC236}">
                <a16:creationId xmlns:a16="http://schemas.microsoft.com/office/drawing/2014/main" id="{6DC9F3A7-D8E7-4ABC-8153-8AFB777CAC78}"/>
              </a:ext>
            </a:extLst>
          </p:cNvPr>
          <p:cNvSpPr>
            <a:spLocks noGrp="1"/>
          </p:cNvSpPr>
          <p:nvPr>
            <p:ph type="body" sz="quarter" idx="21"/>
          </p:nvPr>
        </p:nvSpPr>
        <p:spPr>
          <a:xfrm>
            <a:off x="5590675" y="3545967"/>
            <a:ext cx="3886200" cy="914400"/>
          </a:xfrm>
        </p:spPr>
        <p:txBody>
          <a:bodyPr>
            <a:normAutofit/>
          </a:bodyPr>
          <a:lstStyle/>
          <a:p>
            <a:r>
              <a:rPr lang="en-US" dirty="0"/>
              <a:t>Customers want something that’s easy to adopt and simple to use</a:t>
            </a:r>
          </a:p>
        </p:txBody>
      </p:sp>
      <p:sp>
        <p:nvSpPr>
          <p:cNvPr id="150" name="Footer Placeholder 149">
            <a:extLst>
              <a:ext uri="{FF2B5EF4-FFF2-40B4-BE49-F238E27FC236}">
                <a16:creationId xmlns:a16="http://schemas.microsoft.com/office/drawing/2014/main" id="{BF3830E9-8071-46F4-9061-47A9D52729BA}"/>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10734040" y="-68580"/>
            <a:ext cx="1737360" cy="6858000"/>
          </a:xfrm>
        </p:spPr>
        <p:txBody>
          <a:bodyPr/>
          <a:lstStyle/>
          <a:p>
            <a:r>
              <a:rPr lang="en-US" dirty="0"/>
              <a:t>Problem</a:t>
            </a:r>
          </a:p>
        </p:txBody>
      </p:sp>
    </p:spTree>
    <p:extLst>
      <p:ext uri="{BB962C8B-B14F-4D97-AF65-F5344CB8AC3E}">
        <p14:creationId xmlns:p14="http://schemas.microsoft.com/office/powerpoint/2010/main" val="32383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dirty="0"/>
              <a:t>SOLUTION</a:t>
            </a:r>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33630" y="548640"/>
            <a:ext cx="4389120" cy="576072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6153182" y="2093976"/>
            <a:ext cx="5120640" cy="320040"/>
          </a:xfrm>
        </p:spPr>
        <p:txBody>
          <a:bodyPr vert="horz" lIns="91440" tIns="45720" rIns="91440" bIns="45720" rtlCol="0" anchor="t">
            <a:normAutofit lnSpcReduction="10000"/>
          </a:bodyPr>
          <a:lstStyle/>
          <a:p>
            <a:r>
              <a:rPr lang="en-US" dirty="0"/>
              <a:t>CLOSE THE GAP</a:t>
            </a:r>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53056" y="2422684"/>
            <a:ext cx="5120640" cy="640080"/>
          </a:xfrm>
        </p:spPr>
        <p:txBody>
          <a:bodyPr>
            <a:normAutofit/>
          </a:bodyPr>
          <a:lstStyle/>
          <a:p>
            <a:r>
              <a:rPr lang="en-US" dirty="0"/>
              <a:t>Our product makes investing and portfolio management easier, and no other product on the market offers the same benefits</a:t>
            </a:r>
          </a:p>
          <a:p>
            <a:endParaRPr lang="en-US" dirty="0"/>
          </a:p>
        </p:txBody>
      </p:sp>
      <p:sp>
        <p:nvSpPr>
          <p:cNvPr id="22" name="Text Placeholder 21">
            <a:extLst>
              <a:ext uri="{FF2B5EF4-FFF2-40B4-BE49-F238E27FC236}">
                <a16:creationId xmlns:a16="http://schemas.microsoft.com/office/drawing/2014/main" id="{1148019F-B471-48D3-A6AA-3F0B467240B5}"/>
              </a:ext>
            </a:extLst>
          </p:cNvPr>
          <p:cNvSpPr>
            <a:spLocks noGrp="1"/>
          </p:cNvSpPr>
          <p:nvPr>
            <p:ph type="body" sz="quarter" idx="16"/>
          </p:nvPr>
        </p:nvSpPr>
        <p:spPr>
          <a:xfrm>
            <a:off x="6153307" y="3227832"/>
            <a:ext cx="5120640" cy="320040"/>
          </a:xfrm>
        </p:spPr>
        <p:txBody>
          <a:bodyPr/>
          <a:lstStyle/>
          <a:p>
            <a:r>
              <a:rPr lang="en-US" dirty="0"/>
              <a:t>TARGET AUDIENCE</a:t>
            </a:r>
          </a:p>
        </p:txBody>
      </p:sp>
      <p:sp>
        <p:nvSpPr>
          <p:cNvPr id="23" name="Text Placeholder 22">
            <a:extLst>
              <a:ext uri="{FF2B5EF4-FFF2-40B4-BE49-F238E27FC236}">
                <a16:creationId xmlns:a16="http://schemas.microsoft.com/office/drawing/2014/main" id="{1B300A6A-6AD6-4D6C-85C5-FDF36EF1D3CF}"/>
              </a:ext>
            </a:extLst>
          </p:cNvPr>
          <p:cNvSpPr>
            <a:spLocks noGrp="1"/>
          </p:cNvSpPr>
          <p:nvPr>
            <p:ph type="body" sz="quarter" idx="17"/>
          </p:nvPr>
        </p:nvSpPr>
        <p:spPr>
          <a:xfrm>
            <a:off x="6153181" y="3559290"/>
            <a:ext cx="5120640" cy="457200"/>
          </a:xfrm>
        </p:spPr>
        <p:txBody>
          <a:bodyPr>
            <a:normAutofit/>
          </a:bodyPr>
          <a:lstStyle/>
          <a:p>
            <a:r>
              <a:rPr lang="en-US" dirty="0"/>
              <a:t>Professional investors</a:t>
            </a:r>
          </a:p>
        </p:txBody>
      </p:sp>
      <p:sp>
        <p:nvSpPr>
          <p:cNvPr id="24" name="Text Placeholder 23">
            <a:extLst>
              <a:ext uri="{FF2B5EF4-FFF2-40B4-BE49-F238E27FC236}">
                <a16:creationId xmlns:a16="http://schemas.microsoft.com/office/drawing/2014/main" id="{C03AC016-5A46-4B6E-943F-B9F46486290F}"/>
              </a:ext>
            </a:extLst>
          </p:cNvPr>
          <p:cNvSpPr>
            <a:spLocks noGrp="1"/>
          </p:cNvSpPr>
          <p:nvPr>
            <p:ph type="body" sz="quarter" idx="18"/>
          </p:nvPr>
        </p:nvSpPr>
        <p:spPr>
          <a:xfrm>
            <a:off x="6149167" y="4059936"/>
            <a:ext cx="5120640" cy="320040"/>
          </a:xfrm>
        </p:spPr>
        <p:txBody>
          <a:bodyPr/>
          <a:lstStyle/>
          <a:p>
            <a:r>
              <a:rPr lang="en-US" dirty="0"/>
              <a:t>COST SAVINGS</a:t>
            </a:r>
          </a:p>
        </p:txBody>
      </p:sp>
      <p:sp>
        <p:nvSpPr>
          <p:cNvPr id="25" name="Text Placeholder 24">
            <a:extLst>
              <a:ext uri="{FF2B5EF4-FFF2-40B4-BE49-F238E27FC236}">
                <a16:creationId xmlns:a16="http://schemas.microsoft.com/office/drawing/2014/main" id="{10A43BEE-B04F-469B-9957-9AF5947E5A19}"/>
              </a:ext>
            </a:extLst>
          </p:cNvPr>
          <p:cNvSpPr>
            <a:spLocks noGrp="1"/>
          </p:cNvSpPr>
          <p:nvPr>
            <p:ph type="body" sz="quarter" idx="19"/>
          </p:nvPr>
        </p:nvSpPr>
        <p:spPr>
          <a:xfrm>
            <a:off x="6149041" y="4388168"/>
            <a:ext cx="5120640" cy="640080"/>
          </a:xfrm>
        </p:spPr>
        <p:txBody>
          <a:bodyPr>
            <a:normAutofit/>
          </a:bodyPr>
          <a:lstStyle/>
          <a:p>
            <a:r>
              <a:rPr lang="en-US" dirty="0"/>
              <a:t>Reduce costs for client by helping businesses increase their profits in the stock market</a:t>
            </a:r>
          </a:p>
        </p:txBody>
      </p:sp>
      <p:sp>
        <p:nvSpPr>
          <p:cNvPr id="26" name="Text Placeholder 25">
            <a:extLst>
              <a:ext uri="{FF2B5EF4-FFF2-40B4-BE49-F238E27FC236}">
                <a16:creationId xmlns:a16="http://schemas.microsoft.com/office/drawing/2014/main" id="{2631719C-FC8F-4C94-8D70-74C636AC876C}"/>
              </a:ext>
            </a:extLst>
          </p:cNvPr>
          <p:cNvSpPr>
            <a:spLocks noGrp="1"/>
          </p:cNvSpPr>
          <p:nvPr>
            <p:ph type="body" sz="quarter" idx="20"/>
          </p:nvPr>
        </p:nvSpPr>
        <p:spPr>
          <a:xfrm>
            <a:off x="6149292" y="5202936"/>
            <a:ext cx="5120640" cy="320040"/>
          </a:xfrm>
        </p:spPr>
        <p:txBody>
          <a:bodyPr/>
          <a:lstStyle/>
          <a:p>
            <a:r>
              <a:rPr lang="en-US" dirty="0"/>
              <a:t>EASY TO USE</a:t>
            </a:r>
          </a:p>
        </p:txBody>
      </p:sp>
      <p:sp>
        <p:nvSpPr>
          <p:cNvPr id="27" name="Text Placeholder 26">
            <a:extLst>
              <a:ext uri="{FF2B5EF4-FFF2-40B4-BE49-F238E27FC236}">
                <a16:creationId xmlns:a16="http://schemas.microsoft.com/office/drawing/2014/main" id="{58552BB2-2387-4A2C-8668-B6633FE46EE4}"/>
              </a:ext>
            </a:extLst>
          </p:cNvPr>
          <p:cNvSpPr>
            <a:spLocks noGrp="1"/>
          </p:cNvSpPr>
          <p:nvPr>
            <p:ph type="body" sz="quarter" idx="21"/>
          </p:nvPr>
        </p:nvSpPr>
        <p:spPr>
          <a:xfrm>
            <a:off x="6149166" y="5535502"/>
            <a:ext cx="5120640" cy="640080"/>
          </a:xfrm>
        </p:spPr>
        <p:txBody>
          <a:bodyPr/>
          <a:lstStyle/>
          <a:p>
            <a:r>
              <a:rPr lang="en-US" dirty="0"/>
              <a:t>A simple product that gives businesses the information they need in order to make informed financial decisions</a:t>
            </a:r>
          </a:p>
          <a:p>
            <a:endParaRPr lang="en-US" dirty="0"/>
          </a:p>
        </p:txBody>
      </p:sp>
      <p:sp>
        <p:nvSpPr>
          <p:cNvPr id="50" name="Date Placeholder 49">
            <a:extLst>
              <a:ext uri="{FF2B5EF4-FFF2-40B4-BE49-F238E27FC236}">
                <a16:creationId xmlns:a16="http://schemas.microsoft.com/office/drawing/2014/main" id="{9726F8A6-61E7-497C-B12F-6E9E2C0564C8}"/>
              </a:ext>
            </a:extLst>
          </p:cNvPr>
          <p:cNvSpPr>
            <a:spLocks noGrp="1"/>
          </p:cNvSpPr>
          <p:nvPr>
            <p:ph type="dt" sz="half" idx="10"/>
          </p:nvPr>
        </p:nvSpPr>
        <p:spPr>
          <a:xfrm>
            <a:off x="838200" y="6356350"/>
            <a:ext cx="2743200" cy="365125"/>
          </a:xfrm>
        </p:spPr>
        <p:txBody>
          <a:bodyPr/>
          <a:lstStyle/>
          <a:p>
            <a:r>
              <a:rPr lang="en-US" dirty="0"/>
              <a:t>7/14/20XX</a:t>
            </a:r>
          </a:p>
        </p:txBody>
      </p:sp>
      <p:sp>
        <p:nvSpPr>
          <p:cNvPr id="51" name="Footer Placeholder 50">
            <a:extLst>
              <a:ext uri="{FF2B5EF4-FFF2-40B4-BE49-F238E27FC236}">
                <a16:creationId xmlns:a16="http://schemas.microsoft.com/office/drawing/2014/main" id="{9EF76BD2-EB69-4D45-9701-8A82B812A6E0}"/>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19619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lstStyle/>
          <a:p>
            <a:r>
              <a:rPr lang="en-US" dirty="0"/>
              <a:t>PRODUCT OVERVIEW</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4"/>
          </p:nvPr>
        </p:nvSpPr>
        <p:spPr>
          <a:xfrm>
            <a:off x="5638800" y="1173329"/>
            <a:ext cx="2743200" cy="365760"/>
          </a:xfrm>
        </p:spPr>
        <p:txBody>
          <a:bodyPr vert="horz" lIns="91440" tIns="45720" rIns="91440" bIns="45720" rtlCol="0" anchor="t">
            <a:normAutofit/>
          </a:bodyPr>
          <a:lstStyle/>
          <a:p>
            <a:r>
              <a:rPr lang="en-ZA" dirty="0"/>
              <a:t>UNIQUE</a:t>
            </a:r>
          </a:p>
        </p:txBody>
      </p:sp>
      <p:sp>
        <p:nvSpPr>
          <p:cNvPr id="12" name="Text Placeholder 11">
            <a:extLst>
              <a:ext uri="{FF2B5EF4-FFF2-40B4-BE49-F238E27FC236}">
                <a16:creationId xmlns:a16="http://schemas.microsoft.com/office/drawing/2014/main" id="{511B0752-C624-457B-B12B-B88C90BBA8D7}"/>
              </a:ext>
            </a:extLst>
          </p:cNvPr>
          <p:cNvSpPr>
            <a:spLocks noGrp="1"/>
          </p:cNvSpPr>
          <p:nvPr>
            <p:ph type="body" sz="quarter" idx="15"/>
          </p:nvPr>
        </p:nvSpPr>
        <p:spPr>
          <a:xfrm>
            <a:off x="5638800" y="1522412"/>
            <a:ext cx="2743200" cy="914400"/>
          </a:xfrm>
        </p:spPr>
        <p:txBody>
          <a:bodyPr/>
          <a:lstStyle/>
          <a:p>
            <a:r>
              <a:rPr lang="en-ZA" dirty="0"/>
              <a:t>Only product specifically dedicated to investment tools for business</a:t>
            </a:r>
          </a:p>
          <a:p>
            <a:endParaRPr lang="en-US" dirty="0"/>
          </a:p>
        </p:txBody>
      </p:sp>
      <p:sp>
        <p:nvSpPr>
          <p:cNvPr id="25" name="Text Placeholder 24">
            <a:extLst>
              <a:ext uri="{FF2B5EF4-FFF2-40B4-BE49-F238E27FC236}">
                <a16:creationId xmlns:a16="http://schemas.microsoft.com/office/drawing/2014/main" id="{6E0EDB3B-C0A8-4C28-A8CE-248E9B2BF5F1}"/>
              </a:ext>
            </a:extLst>
          </p:cNvPr>
          <p:cNvSpPr>
            <a:spLocks noGrp="1"/>
          </p:cNvSpPr>
          <p:nvPr>
            <p:ph type="body" sz="quarter" idx="16"/>
          </p:nvPr>
        </p:nvSpPr>
        <p:spPr>
          <a:xfrm>
            <a:off x="5638800" y="2743993"/>
            <a:ext cx="2743200" cy="365760"/>
          </a:xfrm>
        </p:spPr>
        <p:txBody>
          <a:bodyPr/>
          <a:lstStyle/>
          <a:p>
            <a:r>
              <a:rPr lang="en-ZA" dirty="0"/>
              <a:t>FIRST TO MARKET</a:t>
            </a:r>
            <a:endParaRPr lang="en-US" dirty="0"/>
          </a:p>
        </p:txBody>
      </p:sp>
      <p:sp>
        <p:nvSpPr>
          <p:cNvPr id="26" name="Text Placeholder 25">
            <a:extLst>
              <a:ext uri="{FF2B5EF4-FFF2-40B4-BE49-F238E27FC236}">
                <a16:creationId xmlns:a16="http://schemas.microsoft.com/office/drawing/2014/main" id="{6446DD38-A9AC-47C3-9018-7367CED92B9D}"/>
              </a:ext>
            </a:extLst>
          </p:cNvPr>
          <p:cNvSpPr>
            <a:spLocks noGrp="1"/>
          </p:cNvSpPr>
          <p:nvPr>
            <p:ph type="body" sz="quarter" idx="17"/>
          </p:nvPr>
        </p:nvSpPr>
        <p:spPr>
          <a:xfrm>
            <a:off x="5638800" y="3074026"/>
            <a:ext cx="2743200" cy="914400"/>
          </a:xfrm>
        </p:spPr>
        <p:txBody>
          <a:bodyPr/>
          <a:lstStyle/>
          <a:p>
            <a:r>
              <a:rPr lang="en-ZA" dirty="0"/>
              <a:t>First beautifully designed product that's both stylish and functional</a:t>
            </a:r>
            <a:endParaRPr lang="en-US" dirty="0"/>
          </a:p>
        </p:txBody>
      </p:sp>
      <p:sp>
        <p:nvSpPr>
          <p:cNvPr id="27" name="Text Placeholder 26">
            <a:extLst>
              <a:ext uri="{FF2B5EF4-FFF2-40B4-BE49-F238E27FC236}">
                <a16:creationId xmlns:a16="http://schemas.microsoft.com/office/drawing/2014/main" id="{0856D9EA-5EA0-4EBE-B2BD-E08F18E8DB9D}"/>
              </a:ext>
            </a:extLst>
          </p:cNvPr>
          <p:cNvSpPr>
            <a:spLocks noGrp="1"/>
          </p:cNvSpPr>
          <p:nvPr>
            <p:ph type="body" sz="quarter" idx="18"/>
          </p:nvPr>
        </p:nvSpPr>
        <p:spPr>
          <a:xfrm>
            <a:off x="8686038" y="1182807"/>
            <a:ext cx="2743200" cy="365760"/>
          </a:xfrm>
        </p:spPr>
        <p:txBody>
          <a:bodyPr/>
          <a:lstStyle/>
          <a:p>
            <a:r>
              <a:rPr lang="en-ZA" dirty="0"/>
              <a:t>TESTED</a:t>
            </a:r>
            <a:endParaRPr lang="en-US" dirty="0"/>
          </a:p>
        </p:txBody>
      </p:sp>
      <p:sp>
        <p:nvSpPr>
          <p:cNvPr id="28" name="Text Placeholder 27">
            <a:extLst>
              <a:ext uri="{FF2B5EF4-FFF2-40B4-BE49-F238E27FC236}">
                <a16:creationId xmlns:a16="http://schemas.microsoft.com/office/drawing/2014/main" id="{25D79B6A-A890-45AF-A99D-5F70F6C80238}"/>
              </a:ext>
            </a:extLst>
          </p:cNvPr>
          <p:cNvSpPr>
            <a:spLocks noGrp="1"/>
          </p:cNvSpPr>
          <p:nvPr>
            <p:ph type="body" sz="quarter" idx="19"/>
          </p:nvPr>
        </p:nvSpPr>
        <p:spPr>
          <a:xfrm>
            <a:off x="8686038" y="1531890"/>
            <a:ext cx="2743200" cy="914400"/>
          </a:xfrm>
        </p:spPr>
        <p:txBody>
          <a:bodyPr/>
          <a:lstStyle/>
          <a:p>
            <a:r>
              <a:rPr lang="en-ZA" dirty="0"/>
              <a:t>Conducted testing with businesses in the area</a:t>
            </a:r>
            <a:endParaRPr lang="en-US" dirty="0"/>
          </a:p>
        </p:txBody>
      </p:sp>
      <p:sp>
        <p:nvSpPr>
          <p:cNvPr id="29" name="Text Placeholder 28">
            <a:extLst>
              <a:ext uri="{FF2B5EF4-FFF2-40B4-BE49-F238E27FC236}">
                <a16:creationId xmlns:a16="http://schemas.microsoft.com/office/drawing/2014/main" id="{D8477383-390C-41CA-A296-5FBDFAD23100}"/>
              </a:ext>
            </a:extLst>
          </p:cNvPr>
          <p:cNvSpPr>
            <a:spLocks noGrp="1"/>
          </p:cNvSpPr>
          <p:nvPr>
            <p:ph type="body" sz="quarter" idx="20"/>
          </p:nvPr>
        </p:nvSpPr>
        <p:spPr>
          <a:xfrm>
            <a:off x="8686038" y="2753471"/>
            <a:ext cx="2743200" cy="365760"/>
          </a:xfrm>
        </p:spPr>
        <p:txBody>
          <a:bodyPr/>
          <a:lstStyle/>
          <a:p>
            <a:r>
              <a:rPr lang="en-ZA" dirty="0"/>
              <a:t>AUTHENTIC</a:t>
            </a:r>
            <a:endParaRPr lang="en-US" dirty="0"/>
          </a:p>
        </p:txBody>
      </p:sp>
      <p:sp>
        <p:nvSpPr>
          <p:cNvPr id="30" name="Text Placeholder 29">
            <a:extLst>
              <a:ext uri="{FF2B5EF4-FFF2-40B4-BE49-F238E27FC236}">
                <a16:creationId xmlns:a16="http://schemas.microsoft.com/office/drawing/2014/main" id="{C0B07462-809B-4573-9E92-EDEE7B899091}"/>
              </a:ext>
            </a:extLst>
          </p:cNvPr>
          <p:cNvSpPr>
            <a:spLocks noGrp="1"/>
          </p:cNvSpPr>
          <p:nvPr>
            <p:ph type="body" sz="quarter" idx="21"/>
          </p:nvPr>
        </p:nvSpPr>
        <p:spPr>
          <a:xfrm>
            <a:off x="8686038" y="3083504"/>
            <a:ext cx="2743200" cy="914400"/>
          </a:xfrm>
        </p:spPr>
        <p:txBody>
          <a:bodyPr/>
          <a:lstStyle/>
          <a:p>
            <a:r>
              <a:rPr lang="en-ZA" dirty="0"/>
              <a:t>Designed with the help and input of investment experts in the field </a:t>
            </a:r>
            <a:endParaRPr lang="en-US" dirty="0"/>
          </a:p>
        </p:txBody>
      </p:sp>
      <p:sp>
        <p:nvSpPr>
          <p:cNvPr id="43" name="Date Placeholder 42">
            <a:extLst>
              <a:ext uri="{FF2B5EF4-FFF2-40B4-BE49-F238E27FC236}">
                <a16:creationId xmlns:a16="http://schemas.microsoft.com/office/drawing/2014/main" id="{0069E16B-D01D-4956-97FF-736360826B45}"/>
              </a:ext>
            </a:extLst>
          </p:cNvPr>
          <p:cNvSpPr>
            <a:spLocks noGrp="1"/>
          </p:cNvSpPr>
          <p:nvPr>
            <p:ph type="dt" sz="half" idx="10"/>
          </p:nvPr>
        </p:nvSpPr>
        <p:spPr>
          <a:xfrm>
            <a:off x="838200" y="6356350"/>
            <a:ext cx="2743200" cy="365125"/>
          </a:xfrm>
        </p:spPr>
        <p:txBody>
          <a:bodyPr/>
          <a:lstStyle/>
          <a:p>
            <a:r>
              <a:rPr lang="en-US" dirty="0"/>
              <a:t>7/14/20XX</a:t>
            </a:r>
          </a:p>
        </p:txBody>
      </p:sp>
      <p:sp>
        <p:nvSpPr>
          <p:cNvPr id="44" name="Footer Placeholder 43">
            <a:extLst>
              <a:ext uri="{FF2B5EF4-FFF2-40B4-BE49-F238E27FC236}">
                <a16:creationId xmlns:a16="http://schemas.microsoft.com/office/drawing/2014/main" id="{33065600-E909-4725-88CF-C309407E3E51}"/>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50771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a man in a meeting&#10;">
            <a:extLst>
              <a:ext uri="{FF2B5EF4-FFF2-40B4-BE49-F238E27FC236}">
                <a16:creationId xmlns:a16="http://schemas.microsoft.com/office/drawing/2014/main" id="{31EB3F7E-46D2-4030-923F-5B334198CAE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14398" y="365760"/>
            <a:ext cx="6400800" cy="1325563"/>
          </a:xfrm>
        </p:spPr>
        <p:txBody>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914401" y="2000292"/>
            <a:ext cx="3162299" cy="3409907"/>
          </a:xfrm>
        </p:spPr>
        <p:txBody>
          <a:bodyPr vert="horz" lIns="91440" tIns="45720" rIns="91440" bIns="45720" rtlCol="0" anchor="t">
            <a:normAutofit/>
          </a:bodyPr>
          <a:lstStyle/>
          <a:p>
            <a:r>
              <a:rPr lang="en-ZA" dirty="0"/>
              <a:t>Simple and efficient to use</a:t>
            </a:r>
          </a:p>
          <a:p>
            <a:endParaRPr lang="en-ZA" dirty="0"/>
          </a:p>
          <a:p>
            <a:r>
              <a:rPr lang="en-ZA" noProof="1"/>
              <a:t>Quick customer service assistance</a:t>
            </a:r>
          </a:p>
          <a:p>
            <a:endParaRPr lang="en-ZA" noProof="1"/>
          </a:p>
          <a:p>
            <a:r>
              <a:rPr lang="en-ZA" noProof="1"/>
              <a:t>Free 90-day investment help for new customers</a:t>
            </a:r>
          </a:p>
          <a:p>
            <a:endParaRPr lang="en-US" dirty="0"/>
          </a:p>
        </p:txBody>
      </p:sp>
      <p:sp>
        <p:nvSpPr>
          <p:cNvPr id="11" name="Date Placeholder 10">
            <a:extLst>
              <a:ext uri="{FF2B5EF4-FFF2-40B4-BE49-F238E27FC236}">
                <a16:creationId xmlns:a16="http://schemas.microsoft.com/office/drawing/2014/main" id="{B200F8C2-B2D6-4CB4-90DF-3754B687A484}"/>
              </a:ext>
            </a:extLst>
          </p:cNvPr>
          <p:cNvSpPr>
            <a:spLocks noGrp="1"/>
          </p:cNvSpPr>
          <p:nvPr>
            <p:ph type="dt" sz="half" idx="10"/>
          </p:nvPr>
        </p:nvSpPr>
        <p:spPr>
          <a:xfrm>
            <a:off x="838200" y="6356350"/>
            <a:ext cx="2743200" cy="365125"/>
          </a:xfrm>
        </p:spPr>
        <p:txBody>
          <a:bodyPr/>
          <a:lstStyle/>
          <a:p>
            <a:r>
              <a:rPr lang="en-US" dirty="0"/>
              <a:t>7/14/20XX</a:t>
            </a:r>
          </a:p>
        </p:txBody>
      </p:sp>
      <p:sp>
        <p:nvSpPr>
          <p:cNvPr id="12" name="Footer Placeholder 11">
            <a:extLst>
              <a:ext uri="{FF2B5EF4-FFF2-40B4-BE49-F238E27FC236}">
                <a16:creationId xmlns:a16="http://schemas.microsoft.com/office/drawing/2014/main" id="{9D83DE42-6E97-4DE6-8CAE-71A0C95E897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E00243C5-63A8-41FD-AC5F-B82F3BE2769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15" name="Text Placeholder 14">
            <a:extLst>
              <a:ext uri="{FF2B5EF4-FFF2-40B4-BE49-F238E27FC236}">
                <a16:creationId xmlns:a16="http://schemas.microsoft.com/office/drawing/2014/main" id="{3B5BCD2D-8C5B-4AA6-9D92-91CEEB731D00}"/>
              </a:ext>
            </a:extLst>
          </p:cNvPr>
          <p:cNvSpPr>
            <a:spLocks noGrp="1"/>
          </p:cNvSpPr>
          <p:nvPr>
            <p:ph type="body" sz="quarter" idx="14"/>
          </p:nvPr>
        </p:nvSpPr>
        <p:spPr/>
        <p:txBody>
          <a:bodyPr/>
          <a:lstStyle/>
          <a:p>
            <a:r>
              <a:rPr lang="en-US" dirty="0"/>
              <a:t>Benefits</a:t>
            </a:r>
          </a:p>
        </p:txBody>
      </p:sp>
      <p:sp>
        <p:nvSpPr>
          <p:cNvPr id="7" name="Rectangle 6">
            <a:extLst>
              <a:ext uri="{FF2B5EF4-FFF2-40B4-BE49-F238E27FC236}">
                <a16:creationId xmlns:a16="http://schemas.microsoft.com/office/drawing/2014/main" id="{6EA26E79-BB71-489A-B65B-6FB9A7942394}"/>
              </a:ext>
              <a:ext uri="{C183D7F6-B498-43B3-948B-1728B52AA6E4}">
                <adec:decorative xmlns:adec="http://schemas.microsoft.com/office/drawing/2017/decorative" val="1"/>
              </a:ext>
            </a:extLst>
          </p:cNvPr>
          <p:cNvSpPr/>
          <p:nvPr/>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79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5084064"/>
            <a:ext cx="8311896" cy="1049254"/>
          </a:xfrm>
        </p:spPr>
        <p:txBody>
          <a:bodyPr/>
          <a:lstStyle/>
          <a:p>
            <a:r>
              <a:rPr lang="en-US" dirty="0"/>
              <a:t>COMPANY OVERVIEW</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0694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image of coins">
            <a:extLst>
              <a:ext uri="{FF2B5EF4-FFF2-40B4-BE49-F238E27FC236}">
                <a16:creationId xmlns:a16="http://schemas.microsoft.com/office/drawing/2014/main" id="{B91E178C-484E-43C6-93B4-4DF1D164602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BUSINESS MODEL</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444752" y="2487165"/>
            <a:ext cx="2926080" cy="2714379"/>
          </a:xfrm>
        </p:spPr>
        <p:txBody>
          <a:bodyPr/>
          <a:lstStyle/>
          <a:p>
            <a:r>
              <a:rPr lang="en-ZA" dirty="0"/>
              <a:t>RESEARCH</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34"/>
          </p:nvPr>
        </p:nvSpPr>
        <p:spPr>
          <a:xfrm>
            <a:off x="1673352" y="3374136"/>
            <a:ext cx="2468880" cy="1371600"/>
          </a:xfrm>
        </p:spPr>
        <p:txBody>
          <a:bodyPr vert="horz" lIns="91440" tIns="45720" rIns="91440" bIns="45720" rtlCol="0" anchor="t">
            <a:noAutofit/>
          </a:bodyPr>
          <a:lstStyle/>
          <a:p>
            <a:r>
              <a:rPr lang="en-ZA" noProof="1"/>
              <a:t>We based our research on market trends and stock market historical  performance data</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35"/>
          </p:nvPr>
        </p:nvSpPr>
        <p:spPr>
          <a:xfrm>
            <a:off x="4636008" y="2487165"/>
            <a:ext cx="2926080" cy="2715768"/>
          </a:xfrm>
        </p:spPr>
        <p:txBody>
          <a:bodyPr>
            <a:normAutofit/>
          </a:bodyPr>
          <a:lstStyle/>
          <a:p>
            <a:r>
              <a:rPr lang="en-ZA" dirty="0"/>
              <a:t>ABSTRACT</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6"/>
          </p:nvPr>
        </p:nvSpPr>
        <p:spPr>
          <a:xfrm>
            <a:off x="4873775" y="3374136"/>
            <a:ext cx="2468880" cy="1371600"/>
          </a:xfrm>
        </p:spPr>
        <p:txBody>
          <a:bodyPr vert="horz" lIns="91440" tIns="45720" rIns="91440" bIns="45720" rtlCol="0" anchor="t">
            <a:noAutofit/>
          </a:bodyPr>
          <a:lstStyle/>
          <a:p>
            <a:r>
              <a:rPr lang="en-ZA" noProof="1"/>
              <a:t>We believe people need new investment tools to help businesses grow their funds</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7"/>
          </p:nvPr>
        </p:nvSpPr>
        <p:spPr>
          <a:xfrm>
            <a:off x="7790688" y="2487165"/>
            <a:ext cx="2926080" cy="2715768"/>
          </a:xfrm>
        </p:spPr>
        <p:txBody>
          <a:bodyPr>
            <a:normAutofit/>
          </a:bodyPr>
          <a:lstStyle/>
          <a:p>
            <a:r>
              <a:rPr lang="en-ZA" dirty="0"/>
              <a:t>DESIGN</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8"/>
          </p:nvPr>
        </p:nvSpPr>
        <p:spPr>
          <a:xfrm>
            <a:off x="8019288" y="3374136"/>
            <a:ext cx="2468880" cy="1371600"/>
          </a:xfrm>
        </p:spPr>
        <p:txBody>
          <a:bodyPr vert="horz" lIns="91440" tIns="45720" rIns="91440" bIns="45720" rtlCol="0" anchor="t">
            <a:normAutofit/>
          </a:bodyPr>
          <a:lstStyle/>
          <a:p>
            <a:r>
              <a:rPr lang="en-ZA" noProof="1"/>
              <a:t>Minimalist design and easy    to use </a:t>
            </a:r>
          </a:p>
        </p:txBody>
      </p:sp>
      <p:sp>
        <p:nvSpPr>
          <p:cNvPr id="11" name="Date Placeholder 10">
            <a:extLst>
              <a:ext uri="{FF2B5EF4-FFF2-40B4-BE49-F238E27FC236}">
                <a16:creationId xmlns:a16="http://schemas.microsoft.com/office/drawing/2014/main" id="{FAAA39EA-03A4-4F7C-AD28-57646912356E}"/>
              </a:ext>
            </a:extLst>
          </p:cNvPr>
          <p:cNvSpPr>
            <a:spLocks noGrp="1"/>
          </p:cNvSpPr>
          <p:nvPr>
            <p:ph type="dt" sz="half" idx="39"/>
          </p:nvPr>
        </p:nvSpPr>
        <p:spPr>
          <a:xfrm>
            <a:off x="838200" y="6356350"/>
            <a:ext cx="2743200" cy="365125"/>
          </a:xfrm>
        </p:spPr>
        <p:txBody>
          <a:bodyPr/>
          <a:lstStyle/>
          <a:p>
            <a:r>
              <a:rPr lang="en-US" dirty="0"/>
              <a:t>7/14/20XX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82759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OVERVIEW</a:t>
            </a:r>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p:txBody>
          <a:bodyPr/>
          <a:lstStyle/>
          <a:p>
            <a:endParaRPr lang="en-US"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767130" y="2752344"/>
            <a:ext cx="2560320" cy="603504"/>
          </a:xfrm>
        </p:spPr>
        <p:txBody>
          <a:bodyPr anchor="ctr">
            <a:normAutofit/>
          </a:bodyPr>
          <a:lstStyle/>
          <a:p>
            <a:r>
              <a:rPr lang="en-ZA" dirty="0"/>
              <a:t>$3B</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815840" y="2752344"/>
            <a:ext cx="2560320" cy="603504"/>
          </a:xfrm>
        </p:spPr>
        <p:txBody>
          <a:bodyPr anchor="ctr"/>
          <a:lstStyle/>
          <a:p>
            <a:r>
              <a:rPr lang="en-ZA" dirty="0"/>
              <a:t>$2B</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867194" y="2752344"/>
            <a:ext cx="2560320" cy="603504"/>
          </a:xfrm>
        </p:spPr>
        <p:txBody>
          <a:bodyPr anchor="ctr"/>
          <a:lstStyle/>
          <a:p>
            <a:r>
              <a:rPr lang="en-ZA" dirty="0"/>
              <a:t>$1B</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35"/>
          </p:nvPr>
        </p:nvSpPr>
        <p:spPr>
          <a:xfrm>
            <a:off x="1767130" y="3502152"/>
            <a:ext cx="2560320" cy="1371600"/>
          </a:xfrm>
        </p:spPr>
        <p:txBody>
          <a:bodyPr vert="horz" lIns="91440" tIns="45720" rIns="91440" bIns="45720" rtlCol="0" anchor="t">
            <a:normAutofit/>
          </a:bodyPr>
          <a:lstStyle/>
          <a:p>
            <a:r>
              <a:rPr lang="en-ZA" dirty="0"/>
              <a:t>Opportunity to build</a:t>
            </a:r>
          </a:p>
          <a:p>
            <a:r>
              <a:rPr lang="en-ZA" dirty="0"/>
              <a:t>Fully inclusive market</a:t>
            </a:r>
          </a:p>
          <a:p>
            <a:r>
              <a:rPr lang="en-ZA" dirty="0"/>
              <a:t>Total addressable market</a:t>
            </a:r>
          </a:p>
        </p:txBody>
      </p:sp>
      <p:sp>
        <p:nvSpPr>
          <p:cNvPr id="40" name="Text Placeholder 39">
            <a:extLst>
              <a:ext uri="{FF2B5EF4-FFF2-40B4-BE49-F238E27FC236}">
                <a16:creationId xmlns:a16="http://schemas.microsoft.com/office/drawing/2014/main" id="{FDC3A9B5-5598-4CD5-88DB-141F093C2F5C}"/>
              </a:ext>
            </a:extLst>
          </p:cNvPr>
          <p:cNvSpPr>
            <a:spLocks noGrp="1"/>
          </p:cNvSpPr>
          <p:nvPr>
            <p:ph type="body" sz="quarter" idx="36"/>
          </p:nvPr>
        </p:nvSpPr>
        <p:spPr>
          <a:xfrm>
            <a:off x="4815840" y="3502152"/>
            <a:ext cx="2560320" cy="1371600"/>
          </a:xfrm>
        </p:spPr>
        <p:txBody>
          <a:bodyPr/>
          <a:lstStyle/>
          <a:p>
            <a:r>
              <a:rPr lang="en-US" noProof="1"/>
              <a:t>Freedom to invent</a:t>
            </a:r>
            <a:endParaRPr lang="en-US" dirty="0"/>
          </a:p>
          <a:p>
            <a:r>
              <a:rPr lang="en-ZA" noProof="1"/>
              <a:t>Selectively inclusive market</a:t>
            </a:r>
          </a:p>
          <a:p>
            <a:r>
              <a:rPr lang="en-ZA" noProof="1"/>
              <a:t>Serviceable available market</a:t>
            </a:r>
          </a:p>
        </p:txBody>
      </p:sp>
      <p:sp>
        <p:nvSpPr>
          <p:cNvPr id="41" name="Text Placeholder 40">
            <a:extLst>
              <a:ext uri="{FF2B5EF4-FFF2-40B4-BE49-F238E27FC236}">
                <a16:creationId xmlns:a16="http://schemas.microsoft.com/office/drawing/2014/main" id="{624C0B95-53C2-4500-8EAE-8B7F73AAE5B5}"/>
              </a:ext>
            </a:extLst>
          </p:cNvPr>
          <p:cNvSpPr>
            <a:spLocks noGrp="1"/>
          </p:cNvSpPr>
          <p:nvPr>
            <p:ph type="body" sz="quarter" idx="37"/>
          </p:nvPr>
        </p:nvSpPr>
        <p:spPr>
          <a:xfrm>
            <a:off x="7867194" y="3502152"/>
            <a:ext cx="2560320" cy="1371600"/>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2" name="Date Placeholder 1">
            <a:extLst>
              <a:ext uri="{FF2B5EF4-FFF2-40B4-BE49-F238E27FC236}">
                <a16:creationId xmlns:a16="http://schemas.microsoft.com/office/drawing/2014/main" id="{86F27C7F-0ED2-4657-B2A4-AF40C8659E41}"/>
              </a:ext>
            </a:extLst>
          </p:cNvPr>
          <p:cNvSpPr>
            <a:spLocks noGrp="1"/>
          </p:cNvSpPr>
          <p:nvPr>
            <p:ph type="dt" sz="half" idx="38"/>
          </p:nvPr>
        </p:nvSpPr>
        <p:spPr>
          <a:xfrm>
            <a:off x="838200" y="6356350"/>
            <a:ext cx="2743200" cy="365125"/>
          </a:xfrm>
        </p:spPr>
        <p:txBody>
          <a:bodyPr/>
          <a:lstStyle/>
          <a:p>
            <a:r>
              <a:rPr lang="en-US" dirty="0"/>
              <a:t>7/14/20XX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821816735"/>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C5A798-286F-493A-A004-3C6C2A6B8B9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Financial pitch deck</Template>
  <TotalTime>3</TotalTime>
  <Words>927</Words>
  <Application>Microsoft Office PowerPoint</Application>
  <PresentationFormat>Widescreen</PresentationFormat>
  <Paragraphs>330</Paragraphs>
  <Slides>21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Selawik Semibold</vt:lpstr>
      <vt:lpstr>Source Sans Pro</vt:lpstr>
      <vt:lpstr>Source Sans Pro ExtraLight</vt:lpstr>
      <vt:lpstr>Office Theme</vt:lpstr>
      <vt:lpstr>PITCH DECK</vt:lpstr>
      <vt:lpstr>ABOUT US</vt:lpstr>
      <vt:lpstr>PROBLEM</vt:lpstr>
      <vt:lpstr>SOLUTION</vt:lpstr>
      <vt:lpstr>PRODUCT OVERVIEW</vt:lpstr>
      <vt:lpstr>PRODUCT BENEFITS</vt:lpstr>
      <vt:lpstr>COMPANY OVERVIEW</vt:lpstr>
      <vt:lpstr>BUSINESS MODEL</vt:lpstr>
      <vt:lpstr>MARKET OVERVIEW</vt:lpstr>
      <vt:lpstr>MARKET COMPARISON</vt:lpstr>
      <vt:lpstr>OUR COMPETITION</vt:lpstr>
      <vt:lpstr>GROWTH STRATEGY</vt:lpstr>
      <vt:lpstr>OUR COMPETITION </vt:lpstr>
      <vt:lpstr>TRACTION</vt:lpstr>
      <vt:lpstr>TWO-YEAR ACTION PLAN</vt:lpstr>
      <vt:lpstr>FINANCIALS</vt:lpstr>
      <vt:lpstr>MEET THE TEAM</vt:lpstr>
      <vt:lpstr>MEET THE FULL TEAM</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Racheal Appiah-kubi</dc:creator>
  <cp:lastModifiedBy>Racheal Appiah-kubi</cp:lastModifiedBy>
  <cp:revision>1</cp:revision>
  <dcterms:created xsi:type="dcterms:W3CDTF">2024-11-20T22:12:12Z</dcterms:created>
  <dcterms:modified xsi:type="dcterms:W3CDTF">2024-11-20T22:23:15Z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